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77" r:id="rId3"/>
    <p:sldId id="278" r:id="rId4"/>
    <p:sldId id="270" r:id="rId5"/>
    <p:sldId id="260" r:id="rId6"/>
    <p:sldId id="269" r:id="rId7"/>
    <p:sldId id="271" r:id="rId8"/>
    <p:sldId id="274" r:id="rId9"/>
    <p:sldId id="273" r:id="rId10"/>
    <p:sldId id="27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00F"/>
    <a:srgbClr val="B5E278"/>
    <a:srgbClr val="FF322D"/>
    <a:srgbClr val="F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6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CB16D-8594-41D4-8604-55A105C7A892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C0667-1023-4837-8085-D6B658B7F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558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Инструкция</a:t>
            </a:r>
            <a:r>
              <a:rPr lang="ru-RU" baseline="0" dirty="0" smtClean="0"/>
              <a:t> по настройке </a:t>
            </a:r>
            <a:r>
              <a:rPr lang="en-US" baseline="0" dirty="0" smtClean="0"/>
              <a:t>TLS</a:t>
            </a:r>
            <a:r>
              <a:rPr lang="ru-RU" baseline="0" dirty="0" smtClean="0"/>
              <a:t>, типовая форма заявки на создание учётной записи в АИС «</a:t>
            </a:r>
            <a:r>
              <a:rPr lang="ru-RU" baseline="0" dirty="0" err="1" smtClean="0"/>
              <a:t>Межвед</a:t>
            </a:r>
            <a:r>
              <a:rPr lang="ru-RU" baseline="0" dirty="0" smtClean="0"/>
              <a:t>» ЛО (СМЭВ ЛО 2.0), руководство пользователя портала СМЭВ ЛО 2.0 – после презентации будут переданы ответственному </a:t>
            </a:r>
            <a:r>
              <a:rPr lang="ru-RU" baseline="0" smtClean="0"/>
              <a:t>сотруднику </a:t>
            </a:r>
            <a:r>
              <a:rPr lang="ru-RU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Комитета правопорядка и безопасности Ленинградской области.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0667-1023-4837-8085-D6B658B7FE6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955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mev@lenreg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smev@lenreg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764704"/>
            <a:ext cx="6728792" cy="1080120"/>
          </a:xfrm>
        </p:spPr>
        <p:txBody>
          <a:bodyPr>
            <a:normAutofit fontScale="92500"/>
          </a:bodyPr>
          <a:lstStyle/>
          <a:p>
            <a:r>
              <a:rPr lang="ru-RU" sz="4400" dirty="0" smtClean="0"/>
              <a:t>АИС «</a:t>
            </a:r>
            <a:r>
              <a:rPr lang="ru-RU" sz="4400" dirty="0" err="1" smtClean="0"/>
              <a:t>Межвед</a:t>
            </a:r>
            <a:r>
              <a:rPr lang="ru-RU" sz="4400" dirty="0" smtClean="0"/>
              <a:t>» ЛО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920880" cy="201622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Портал межведомственного электронного взаимодействия Ленинградской области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941465" cy="1160989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83567" y="5085184"/>
            <a:ext cx="8142265" cy="1368152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7903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ru-RU" sz="1600" dirty="0"/>
              <a:t>Пример заполнения и отправки асинхронного запроса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ФНС «Выписки из ЕГРИП (СМЭВ3)»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СМЭВ ЛО 2.0 (АИС </a:t>
            </a:r>
            <a:r>
              <a:rPr lang="ru-RU" sz="1800" dirty="0" err="1"/>
              <a:t>Межвед</a:t>
            </a:r>
            <a:r>
              <a:rPr lang="ru-RU" sz="1800" dirty="0"/>
              <a:t> ЛО)</a:t>
            </a:r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941465" cy="1160989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28800"/>
            <a:ext cx="6783570" cy="1729310"/>
          </a:xfrm>
        </p:spPr>
      </p:pic>
      <p:pic>
        <p:nvPicPr>
          <p:cNvPr id="1027" name="Picture 3" descr="C:\Users\Мария\Desktop\ЕГРИП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428998"/>
            <a:ext cx="6408712" cy="271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14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Д</a:t>
            </a:r>
            <a:r>
              <a:rPr lang="ru-RU" sz="1800" dirty="0" smtClean="0"/>
              <a:t>анные </a:t>
            </a:r>
            <a:r>
              <a:rPr lang="ru-RU" sz="1800" dirty="0"/>
              <a:t>по вопросам </a:t>
            </a:r>
            <a:r>
              <a:rPr lang="ru-RU" sz="1800" dirty="0" smtClean="0"/>
              <a:t>работы службы технического </a:t>
            </a:r>
            <a:br>
              <a:rPr lang="ru-RU" sz="1800" dirty="0" smtClean="0"/>
            </a:br>
            <a:r>
              <a:rPr lang="ru-RU" sz="1800" dirty="0" smtClean="0"/>
              <a:t>сопровождения АИС </a:t>
            </a:r>
            <a:r>
              <a:rPr lang="ru-RU" sz="1800" dirty="0"/>
              <a:t>"</a:t>
            </a:r>
            <a:r>
              <a:rPr lang="ru-RU" sz="1800" dirty="0" err="1"/>
              <a:t>Межвед</a:t>
            </a:r>
            <a:r>
              <a:rPr lang="ru-RU" sz="1800" dirty="0"/>
              <a:t>" ЛО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Время работы:</a:t>
            </a:r>
          </a:p>
          <a:p>
            <a:pPr lvl="1"/>
            <a:r>
              <a:rPr lang="ru-RU" dirty="0" smtClean="0"/>
              <a:t>Понедельник- четверг с 9:00 – 18:00.</a:t>
            </a:r>
          </a:p>
          <a:p>
            <a:pPr lvl="1"/>
            <a:r>
              <a:rPr lang="ru-RU" dirty="0" smtClean="0"/>
              <a:t>Пятница с 9:00 – 17:00.</a:t>
            </a:r>
          </a:p>
          <a:p>
            <a:pPr lvl="1"/>
            <a:r>
              <a:rPr lang="ru-RU" dirty="0" smtClean="0"/>
              <a:t>Суббота-воскресенье – выходные.</a:t>
            </a:r>
          </a:p>
          <a:p>
            <a:pPr marL="274320" lvl="1" indent="0">
              <a:buNone/>
            </a:pPr>
            <a:endParaRPr lang="ru-RU" dirty="0" smtClean="0"/>
          </a:p>
          <a:p>
            <a:r>
              <a:rPr lang="ru-RU" dirty="0"/>
              <a:t>Контактные данные:</a:t>
            </a:r>
          </a:p>
          <a:p>
            <a:pPr lvl="1"/>
            <a:r>
              <a:rPr lang="ru-RU" dirty="0" smtClean="0"/>
              <a:t>Адрес </a:t>
            </a:r>
            <a:r>
              <a:rPr lang="ru-RU" dirty="0"/>
              <a:t>электронной почты: </a:t>
            </a:r>
            <a:r>
              <a:rPr lang="en-US" dirty="0" smtClean="0">
                <a:hlinkClick r:id="rId3"/>
              </a:rPr>
              <a:t>smev@lenreg.ru</a:t>
            </a:r>
            <a:endParaRPr lang="en-US" dirty="0" smtClean="0"/>
          </a:p>
          <a:p>
            <a:pPr lvl="1"/>
            <a:r>
              <a:rPr lang="ru-RU" dirty="0" smtClean="0"/>
              <a:t>Номер </a:t>
            </a:r>
            <a:r>
              <a:rPr lang="ru-RU" dirty="0"/>
              <a:t>телефона: </a:t>
            </a:r>
            <a:r>
              <a:rPr lang="ru-RU" dirty="0" smtClean="0"/>
              <a:t>655-11-01.</a:t>
            </a:r>
            <a:endParaRPr lang="ru-RU" dirty="0"/>
          </a:p>
          <a:p>
            <a:pPr lvl="1"/>
            <a:r>
              <a:rPr lang="ru-RU" dirty="0" smtClean="0"/>
              <a:t>«</a:t>
            </a:r>
            <a:r>
              <a:rPr lang="ru-RU" dirty="0"/>
              <a:t>Обратная связь» в АИС «</a:t>
            </a:r>
            <a:r>
              <a:rPr lang="ru-RU" dirty="0" err="1"/>
              <a:t>Межвед</a:t>
            </a:r>
            <a:r>
              <a:rPr lang="ru-RU" dirty="0"/>
              <a:t>» </a:t>
            </a:r>
            <a:r>
              <a:rPr lang="ru-RU" dirty="0" smtClean="0"/>
              <a:t>ЛО.</a:t>
            </a:r>
            <a:endParaRPr lang="ru-RU" dirty="0"/>
          </a:p>
          <a:p>
            <a:pPr marL="274320" lvl="1" indent="0">
              <a:buNone/>
            </a:pPr>
            <a:endParaRPr lang="ru-RU" dirty="0" smtClean="0"/>
          </a:p>
          <a:p>
            <a:r>
              <a:rPr lang="ru-RU" dirty="0" smtClean="0"/>
              <a:t>Формат обращения:</a:t>
            </a:r>
          </a:p>
          <a:p>
            <a:pPr lvl="1"/>
            <a:r>
              <a:rPr lang="ru-RU" dirty="0" smtClean="0"/>
              <a:t>Полное наименование организации\юридического лица;</a:t>
            </a:r>
          </a:p>
          <a:p>
            <a:pPr lvl="1"/>
            <a:r>
              <a:rPr lang="ru-RU" dirty="0" smtClean="0"/>
              <a:t>ФИО и логин пользователя, осуществляющего действия;</a:t>
            </a:r>
          </a:p>
          <a:p>
            <a:pPr lvl="1"/>
            <a:r>
              <a:rPr lang="ru-RU" dirty="0" smtClean="0"/>
              <a:t>Функционал, с которым осуществляется работа;</a:t>
            </a:r>
          </a:p>
          <a:p>
            <a:pPr lvl="1"/>
            <a:r>
              <a:rPr lang="ru-RU" dirty="0" smtClean="0"/>
              <a:t>Краткое описание сути вопроса\проблемы;</a:t>
            </a:r>
          </a:p>
          <a:p>
            <a:pPr lvl="1"/>
            <a:r>
              <a:rPr lang="ru-RU" dirty="0" smtClean="0"/>
              <a:t>Текст системного сообщения при его наличии;</a:t>
            </a:r>
          </a:p>
          <a:p>
            <a:pPr lvl="1"/>
            <a:r>
              <a:rPr lang="ru-RU" dirty="0" smtClean="0"/>
              <a:t>Скриншот.</a:t>
            </a:r>
            <a:endParaRPr lang="en-US" dirty="0" smtClean="0"/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941465" cy="116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Основные функции АИС «Межвед ЛО»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Отправка межведомственных электронных запросов ФОИВ, а также ОИВ и ОМСУ Ленинградской области (Ф-сведения и отправка «Горизонтальных» запросы)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Прием запросов и предоставление  ответов ФОИВ, а также ОИВ и ОМСУ Ленинградской области (Р-сведения и отправка ответов по «горизонтальным» запросам)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Прием заявлений на оказание государственных и муниципальных услуг, направленных с ЕПГУ, РПГУ и МФЦ</a:t>
            </a:r>
            <a:endParaRPr lang="ru-RU" dirty="0"/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941465" cy="116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73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</p:spPr>
        <p:txBody>
          <a:bodyPr/>
          <a:lstStyle/>
          <a:p>
            <a:r>
              <a:rPr lang="ru-RU" dirty="0" smtClean="0"/>
              <a:t>Нормативные-правовые 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291264" cy="4824536"/>
          </a:xfrm>
        </p:spPr>
        <p:txBody>
          <a:bodyPr>
            <a:normAutofit fontScale="25000" lnSpcReduction="20000"/>
          </a:bodyPr>
          <a:lstStyle/>
          <a:p>
            <a:pPr lvl="0" algn="just"/>
            <a:r>
              <a:rPr lang="ru-RU" sz="5200" b="1" dirty="0" smtClean="0"/>
              <a:t>ФЗ от </a:t>
            </a:r>
            <a:r>
              <a:rPr lang="ru-RU" sz="5200" b="1" dirty="0"/>
              <a:t>27 июля 2010 г. № 210-ФЗ</a:t>
            </a:r>
            <a:r>
              <a:rPr lang="ru-RU" sz="5200" dirty="0"/>
              <a:t> «Об организации предоставления государственных и муниципальных услуг»;</a:t>
            </a:r>
          </a:p>
          <a:p>
            <a:pPr algn="just"/>
            <a:r>
              <a:rPr lang="ru-RU" sz="5200" b="1" dirty="0" smtClean="0"/>
              <a:t>Распоряжение </a:t>
            </a:r>
            <a:r>
              <a:rPr lang="ru-RU" sz="5200" b="1" dirty="0"/>
              <a:t>Правительства РФ от 29.06.2012 N 1123-р </a:t>
            </a:r>
            <a:r>
              <a:rPr lang="ru-RU" sz="5200" dirty="0" smtClean="0"/>
              <a:t>"</a:t>
            </a:r>
            <a:r>
              <a:rPr lang="ru-RU" sz="5200" dirty="0"/>
              <a:t>О перечне сведений, находящихся в распоряжении государственных органов субъектов РФ, органов местного самоуправления, территориальных государственных внебюджетных </a:t>
            </a:r>
            <a:r>
              <a:rPr lang="ru-RU" sz="5200" dirty="0" smtClean="0"/>
              <a:t>фондов»</a:t>
            </a:r>
          </a:p>
          <a:p>
            <a:pPr algn="just"/>
            <a:r>
              <a:rPr lang="ru-RU" sz="5200" b="1" dirty="0"/>
              <a:t>Распоряжение Правительства РФ от 17.12.2009 N 1993-р </a:t>
            </a:r>
            <a:r>
              <a:rPr lang="ru-RU" sz="5200" b="1" dirty="0" smtClean="0"/>
              <a:t> </a:t>
            </a:r>
            <a:r>
              <a:rPr lang="ru-RU" sz="5200" dirty="0" smtClean="0"/>
              <a:t>«Об </a:t>
            </a:r>
            <a:r>
              <a:rPr lang="ru-RU" sz="5200" dirty="0"/>
              <a:t>утверждении сводного перечня первоочередных государственных и муниципальных услуг, предоставляемых в электронном </a:t>
            </a:r>
            <a:r>
              <a:rPr lang="ru-RU" sz="5200" dirty="0" smtClean="0"/>
              <a:t>виде»</a:t>
            </a:r>
          </a:p>
          <a:p>
            <a:pPr algn="just"/>
            <a:r>
              <a:rPr lang="ru-RU" sz="5200" b="1" dirty="0"/>
              <a:t>Постановление Правительства Ленинградской области от 30.11.2011 N </a:t>
            </a:r>
            <a:r>
              <a:rPr lang="ru-RU" sz="5200" b="1" dirty="0" smtClean="0"/>
              <a:t>411 </a:t>
            </a:r>
            <a:r>
              <a:rPr lang="ru-RU" sz="5200" dirty="0"/>
              <a:t>"Об организации и проведении работ по проектированию межведомственного и(или) межуровневого информационного взаимодействия при предоставлении государственных услуг в </a:t>
            </a:r>
            <a:r>
              <a:rPr lang="ru-RU" sz="5200" dirty="0" smtClean="0"/>
              <a:t>Лен. области»</a:t>
            </a:r>
          </a:p>
          <a:p>
            <a:pPr algn="just"/>
            <a:r>
              <a:rPr lang="ru-RU" sz="5200" b="1" dirty="0"/>
              <a:t>Распоряжение Правительства Ленинградской области от 02.04.2013 N 118-р </a:t>
            </a:r>
            <a:r>
              <a:rPr lang="ru-RU" sz="5200" dirty="0"/>
              <a:t>"О предоставлении органами исполнительной власти и органами местного самоуправления Ленинградской области либо подведомственными им организациями сведений по запросам федеральных органов исполнительной власти, органов государственных внебюджетных фондов, органов исполнительной власти и органов местного самоуправления другого субъекта </a:t>
            </a:r>
            <a:r>
              <a:rPr lang="ru-RU" sz="5200" dirty="0" smtClean="0"/>
              <a:t>РФ для </a:t>
            </a:r>
            <a:r>
              <a:rPr lang="ru-RU" sz="5200" dirty="0"/>
              <a:t>предоставления ими государственных или муниципальных услуг</a:t>
            </a:r>
            <a:r>
              <a:rPr lang="ru-RU" sz="5200" dirty="0" smtClean="0"/>
              <a:t>"</a:t>
            </a:r>
          </a:p>
          <a:p>
            <a:pPr algn="just"/>
            <a:r>
              <a:rPr lang="ru-RU" sz="5200" b="1" dirty="0" smtClean="0"/>
              <a:t>Постановление </a:t>
            </a:r>
            <a:r>
              <a:rPr lang="ru-RU" sz="5200" b="1" dirty="0"/>
              <a:t>Правительства Ленинградской области от 30.09.2011 N 310 </a:t>
            </a:r>
            <a:r>
              <a:rPr lang="ru-RU" sz="5200" dirty="0"/>
              <a:t>"Об утверждении плана-графика перехода на предоставление государственных и муниципальных услуг в электронной форме </a:t>
            </a:r>
            <a:r>
              <a:rPr lang="ru-RU" sz="5200" dirty="0" smtClean="0"/>
              <a:t>ОИВ и ОМСУ ЛО»;</a:t>
            </a:r>
          </a:p>
          <a:p>
            <a:pPr algn="just"/>
            <a:r>
              <a:rPr lang="ru-RU" sz="5200" b="1" dirty="0"/>
              <a:t>Постановление Правительства РФ от 08.09.2010 N 697 </a:t>
            </a:r>
            <a:r>
              <a:rPr lang="ru-RU" sz="5200" b="1" dirty="0" smtClean="0"/>
              <a:t> </a:t>
            </a:r>
            <a:r>
              <a:rPr lang="ru-RU" sz="5200" dirty="0" smtClean="0"/>
              <a:t>"</a:t>
            </a:r>
            <a:r>
              <a:rPr lang="ru-RU" sz="5200" dirty="0"/>
              <a:t>О единой системе межведомственного электронного </a:t>
            </a:r>
            <a:r>
              <a:rPr lang="ru-RU" sz="5200" dirty="0" smtClean="0"/>
              <a:t>взаимодействия«</a:t>
            </a:r>
          </a:p>
          <a:p>
            <a:pPr lvl="0" algn="just"/>
            <a:r>
              <a:rPr lang="ru-RU" sz="5200" b="1" dirty="0"/>
              <a:t>Постановление Правительства Ленинградской области от 23 мая 2011 № 148 </a:t>
            </a:r>
            <a:r>
              <a:rPr lang="ru-RU" sz="5200" dirty="0"/>
              <a:t>«Об определении оператора региональной информационной системы межведомственного электронного взаимодействия Ленинградской области</a:t>
            </a:r>
            <a:r>
              <a:rPr lang="ru-RU" sz="5200" dirty="0" smtClean="0"/>
              <a:t>»;</a:t>
            </a:r>
          </a:p>
          <a:p>
            <a:pPr algn="just"/>
            <a:r>
              <a:rPr lang="ru-RU" sz="5200" b="1" dirty="0"/>
              <a:t>Постановление Правительства Ленинградской области от 29 декабря 2012 г. №452</a:t>
            </a:r>
            <a:r>
              <a:rPr lang="ru-RU" sz="5200" dirty="0"/>
              <a:t> «Об утверждении положения о Региональной системе межведомственного электронного взаимодействия Ленинградской области».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941465" cy="116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73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Порядок организации доступа к информационным системам </a:t>
            </a:r>
            <a:br>
              <a:rPr lang="ru-RU" sz="1800" dirty="0" smtClean="0"/>
            </a:br>
            <a:r>
              <a:rPr lang="ru-RU" sz="1800" dirty="0" smtClean="0"/>
              <a:t>в рамках  ЕСПД ЛО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ru-RU" dirty="0" smtClean="0">
                <a:solidFill>
                  <a:schemeClr val="tx1"/>
                </a:solidFill>
              </a:rPr>
              <a:t>Для корректной работы с </a:t>
            </a:r>
            <a:r>
              <a:rPr lang="ru-RU" sz="2400" dirty="0" smtClean="0">
                <a:solidFill>
                  <a:schemeClr val="tx1"/>
                </a:solidFill>
              </a:rPr>
              <a:t>АИС </a:t>
            </a:r>
            <a:r>
              <a:rPr lang="ru-RU" sz="2400" dirty="0" err="1">
                <a:solidFill>
                  <a:schemeClr val="tx1"/>
                </a:solidFill>
              </a:rPr>
              <a:t>Межвед</a:t>
            </a:r>
            <a:r>
              <a:rPr lang="ru-RU" sz="2400" dirty="0">
                <a:solidFill>
                  <a:schemeClr val="tx1"/>
                </a:solidFill>
              </a:rPr>
              <a:t> ЛО </a:t>
            </a:r>
            <a:r>
              <a:rPr lang="ru-RU" dirty="0" smtClean="0">
                <a:solidFill>
                  <a:schemeClr val="tx1"/>
                </a:solidFill>
              </a:rPr>
              <a:t>необходимо обеспечить на рабочих местах сотрудников доступ к единой сети передачи данных Правительства Ленинградской области (ЕСПД ЛО).</a:t>
            </a:r>
          </a:p>
          <a:p>
            <a:pPr marL="274320" lvl="1" indent="0" algn="just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ru-RU" b="1" dirty="0" smtClean="0">
                <a:solidFill>
                  <a:schemeClr val="tx1"/>
                </a:solidFill>
              </a:rPr>
              <a:t>Контактные данные техподдержки по проблемам сетевого доступа к ресурсам ЕСПД ЛО: </a:t>
            </a:r>
            <a:r>
              <a:rPr lang="ru-RU" b="1" u="sng" dirty="0" smtClean="0">
                <a:solidFill>
                  <a:schemeClr val="tx1"/>
                </a:solidFill>
              </a:rPr>
              <a:t>539-11-00</a:t>
            </a:r>
          </a:p>
          <a:p>
            <a:pPr marL="274320" lvl="1" indent="0" algn="just">
              <a:buNone/>
            </a:pPr>
            <a:endParaRPr lang="ru-RU" b="1" u="sng" dirty="0" smtClean="0">
              <a:solidFill>
                <a:schemeClr val="tx1"/>
              </a:solidFill>
            </a:endParaRPr>
          </a:p>
          <a:p>
            <a:pPr lvl="1" algn="just"/>
            <a:r>
              <a:rPr lang="ru-RU" dirty="0">
                <a:solidFill>
                  <a:schemeClr val="tx1"/>
                </a:solidFill>
              </a:rPr>
              <a:t>Для авторизации на портале </a:t>
            </a:r>
            <a:r>
              <a:rPr lang="ru-RU" dirty="0" smtClean="0">
                <a:solidFill>
                  <a:schemeClr val="tx1"/>
                </a:solidFill>
              </a:rPr>
              <a:t>АИС </a:t>
            </a:r>
            <a:r>
              <a:rPr lang="ru-RU" dirty="0" err="1">
                <a:solidFill>
                  <a:schemeClr val="tx1"/>
                </a:solidFill>
              </a:rPr>
              <a:t>Межвед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ЛО </a:t>
            </a:r>
            <a:r>
              <a:rPr lang="ru-RU" dirty="0">
                <a:solidFill>
                  <a:schemeClr val="tx1"/>
                </a:solidFill>
              </a:rPr>
              <a:t>используется обособленная учётная запись пользователя, созданная по заявлению от </a:t>
            </a:r>
            <a:r>
              <a:rPr lang="ru-RU" dirty="0" smtClean="0">
                <a:solidFill>
                  <a:schemeClr val="tx1"/>
                </a:solidFill>
              </a:rPr>
              <a:t>организации.</a:t>
            </a:r>
            <a:endParaRPr lang="ru-RU" dirty="0">
              <a:solidFill>
                <a:schemeClr val="tx1"/>
              </a:solidFill>
            </a:endParaRPr>
          </a:p>
          <a:p>
            <a:pPr lvl="1" algn="just"/>
            <a:endParaRPr lang="ru-RU" b="1" u="sng" dirty="0" smtClean="0"/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941465" cy="116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08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Порядок получения учётной записи </a:t>
            </a:r>
            <a:br>
              <a:rPr lang="ru-RU" sz="1800" dirty="0"/>
            </a:br>
            <a:r>
              <a:rPr lang="ru-RU" sz="1800" dirty="0"/>
              <a:t>для Портала СМЭВ ЛО (2.0)\АИС </a:t>
            </a:r>
            <a:r>
              <a:rPr lang="ru-RU" sz="1800" dirty="0" err="1"/>
              <a:t>Межвед</a:t>
            </a:r>
            <a:r>
              <a:rPr lang="ru-RU" sz="1800" dirty="0"/>
              <a:t> ЛО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1" algn="just"/>
            <a:r>
              <a:rPr lang="ru-RU" dirty="0" smtClean="0"/>
              <a:t>Для обеспечения доступа к АИС «</a:t>
            </a:r>
            <a:r>
              <a:rPr lang="ru-RU" dirty="0" err="1" smtClean="0"/>
              <a:t>Межвед</a:t>
            </a:r>
            <a:r>
              <a:rPr lang="ru-RU" dirty="0" smtClean="0"/>
              <a:t>» ЛО необходимо предоставить типовое заявление на создание учётной записи пользователя организации.</a:t>
            </a:r>
          </a:p>
          <a:p>
            <a:pPr lvl="1" algn="just"/>
            <a:r>
              <a:rPr lang="ru-RU" dirty="0" smtClean="0"/>
              <a:t>Заявление доступно для скачивания:</a:t>
            </a:r>
            <a:endParaRPr lang="ru-RU" dirty="0"/>
          </a:p>
          <a:p>
            <a:pPr lvl="2" algn="just"/>
            <a:r>
              <a:rPr lang="ru-RU" dirty="0"/>
              <a:t>в разделе «Документы» непосредственно в АИС «</a:t>
            </a:r>
            <a:r>
              <a:rPr lang="ru-RU" dirty="0" err="1"/>
              <a:t>Межвед</a:t>
            </a:r>
            <a:r>
              <a:rPr lang="ru-RU" dirty="0"/>
              <a:t>» ЛО;</a:t>
            </a:r>
          </a:p>
          <a:p>
            <a:pPr lvl="2" algn="just"/>
            <a:r>
              <a:rPr lang="ru-RU" dirty="0" smtClean="0"/>
              <a:t>На официальном сайте ГКУ ЛО «ОЭП» в разделе «</a:t>
            </a:r>
            <a:r>
              <a:rPr lang="ru-RU" dirty="0"/>
              <a:t>Автоматизированная информационная система межведомственного взаимодействия Ленинградской области – (АИС «</a:t>
            </a:r>
            <a:r>
              <a:rPr lang="ru-RU" dirty="0" err="1"/>
              <a:t>Межвед</a:t>
            </a:r>
            <a:r>
              <a:rPr lang="ru-RU" dirty="0"/>
              <a:t>» ЛО</a:t>
            </a:r>
            <a:r>
              <a:rPr lang="ru-RU" dirty="0" smtClean="0"/>
              <a:t>)» - «</a:t>
            </a:r>
            <a:r>
              <a:rPr lang="ru-RU" dirty="0"/>
              <a:t> Заявление на добавление новых пользователей в АИС </a:t>
            </a:r>
            <a:r>
              <a:rPr lang="ru-RU" dirty="0" err="1"/>
              <a:t>Межвед</a:t>
            </a:r>
            <a:r>
              <a:rPr lang="ru-RU" dirty="0"/>
              <a:t> </a:t>
            </a:r>
            <a:r>
              <a:rPr lang="ru-RU" dirty="0" smtClean="0"/>
              <a:t>ЛО»</a:t>
            </a:r>
            <a:r>
              <a:rPr lang="en-US" dirty="0" smtClean="0"/>
              <a:t>/</a:t>
            </a:r>
          </a:p>
          <a:p>
            <a:pPr lvl="1" algn="just"/>
            <a:r>
              <a:rPr lang="ru-RU" dirty="0"/>
              <a:t>Заявление </a:t>
            </a:r>
            <a:r>
              <a:rPr lang="ru-RU" smtClean="0"/>
              <a:t>необходимо направить:</a:t>
            </a:r>
            <a:endParaRPr lang="ru-RU" dirty="0"/>
          </a:p>
          <a:p>
            <a:pPr lvl="2" algn="just"/>
            <a:r>
              <a:rPr lang="ru-RU" dirty="0" smtClean="0"/>
              <a:t>в </a:t>
            </a:r>
            <a:r>
              <a:rPr lang="ru-RU" dirty="0"/>
              <a:t>электронном виде в формате </a:t>
            </a:r>
            <a:r>
              <a:rPr lang="ru-RU" b="1" u="sng" dirty="0"/>
              <a:t>.</a:t>
            </a:r>
            <a:r>
              <a:rPr lang="ru-RU" b="1" u="sng" dirty="0" err="1"/>
              <a:t>doc</a:t>
            </a:r>
            <a:r>
              <a:rPr lang="ru-RU" b="1" u="sng" dirty="0"/>
              <a:t> </a:t>
            </a:r>
            <a:r>
              <a:rPr lang="ru-RU" dirty="0"/>
              <a:t>на адрес </a:t>
            </a:r>
            <a:r>
              <a:rPr lang="en-US" dirty="0" smtClean="0">
                <a:hlinkClick r:id="rId2"/>
              </a:rPr>
              <a:t>smev@lenreg.ru</a:t>
            </a:r>
            <a:r>
              <a:rPr lang="ru-RU" dirty="0" smtClean="0"/>
              <a:t>, </a:t>
            </a:r>
            <a:r>
              <a:rPr lang="ru-RU" dirty="0"/>
              <a:t>в теме письма указав «Заявка на доступ к АИС «</a:t>
            </a:r>
            <a:r>
              <a:rPr lang="ru-RU" dirty="0" err="1"/>
              <a:t>Межвед</a:t>
            </a:r>
            <a:r>
              <a:rPr lang="ru-RU" dirty="0"/>
              <a:t> ЛО от __наименование организации__»;</a:t>
            </a:r>
          </a:p>
          <a:p>
            <a:pPr lvl="2" algn="just"/>
            <a:r>
              <a:rPr lang="ru-RU" dirty="0"/>
              <a:t>официальным письмом в ГКУ ЛО «ОЭП» по адресу : 191015, Санкт-Петербург, ул. Шпалерная, </a:t>
            </a:r>
            <a:r>
              <a:rPr lang="ru-RU" dirty="0" smtClean="0"/>
              <a:t>52;</a:t>
            </a:r>
          </a:p>
          <a:p>
            <a:pPr lvl="2" algn="just"/>
            <a:r>
              <a:rPr lang="ru-RU" dirty="0" smtClean="0"/>
              <a:t>Регламентный срок обработки заявлений – 2 рабочих дня с момента поступления обращения в электронном виде.</a:t>
            </a:r>
          </a:p>
          <a:p>
            <a:pPr lvl="1" algn="just"/>
            <a:r>
              <a:rPr lang="ru-RU" dirty="0" smtClean="0"/>
              <a:t>Данные учётной записи пользователя (логин и пароль) автоматически высылаются на указанный в заявлении адрес электронной почты.</a:t>
            </a:r>
            <a:endParaRPr lang="ru-RU" dirty="0"/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941465" cy="116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73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АИС «Межвед ЛО»: факты и функции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Работает с 2012 года.</a:t>
            </a:r>
            <a:endParaRPr lang="ru-RU" dirty="0"/>
          </a:p>
          <a:p>
            <a:pPr algn="just"/>
            <a:r>
              <a:rPr lang="ru-RU" dirty="0" smtClean="0"/>
              <a:t>Количество пользователей: более 1</a:t>
            </a:r>
            <a:r>
              <a:rPr lang="en-US" dirty="0" smtClean="0"/>
              <a:t>1</a:t>
            </a:r>
            <a:r>
              <a:rPr lang="ru-RU" dirty="0" smtClean="0"/>
              <a:t>000.</a:t>
            </a:r>
          </a:p>
          <a:p>
            <a:pPr algn="just"/>
            <a:r>
              <a:rPr lang="ru-RU" dirty="0" smtClean="0"/>
              <a:t>Количество организаций: более 4000.</a:t>
            </a:r>
          </a:p>
          <a:p>
            <a:pPr algn="just"/>
            <a:r>
              <a:rPr lang="ru-RU" dirty="0" smtClean="0"/>
              <a:t>Функции:</a:t>
            </a:r>
            <a:endParaRPr lang="ru-RU" dirty="0"/>
          </a:p>
          <a:p>
            <a:pPr lvl="1" algn="just"/>
            <a:r>
              <a:rPr lang="ru-RU" dirty="0" smtClean="0"/>
              <a:t>Отправка межведомственных электронных запросов:</a:t>
            </a:r>
          </a:p>
          <a:p>
            <a:pPr lvl="2" algn="just"/>
            <a:r>
              <a:rPr lang="ru-RU" dirty="0" smtClean="0"/>
              <a:t>ФОИВ (Ф-сведения)</a:t>
            </a:r>
          </a:p>
          <a:p>
            <a:pPr lvl="2" algn="just"/>
            <a:r>
              <a:rPr lang="ru-RU" dirty="0" smtClean="0"/>
              <a:t>ОИВ и ОМСУ Ленинградской области («горизонтальные» запросы)</a:t>
            </a:r>
          </a:p>
          <a:p>
            <a:pPr lvl="1" algn="just"/>
            <a:r>
              <a:rPr lang="ru-RU" dirty="0" smtClean="0"/>
              <a:t>Приём межведомственных электронных запросов:</a:t>
            </a:r>
          </a:p>
          <a:p>
            <a:pPr lvl="2" algn="just"/>
            <a:r>
              <a:rPr lang="ru-RU" dirty="0" smtClean="0"/>
              <a:t>предоставление  ответов на запросы ФОИВ (Р-сведения) </a:t>
            </a:r>
          </a:p>
          <a:p>
            <a:pPr lvl="2" algn="just"/>
            <a:r>
              <a:rPr lang="ru-RU" dirty="0"/>
              <a:t>предоставление  ответов на запросы ОИВ </a:t>
            </a:r>
            <a:r>
              <a:rPr lang="ru-RU" dirty="0" smtClean="0"/>
              <a:t>и ОМСУ Ленинградской области (на «горизонтальные» запросы)</a:t>
            </a:r>
          </a:p>
          <a:p>
            <a:pPr lvl="1" algn="just"/>
            <a:r>
              <a:rPr lang="ru-RU" dirty="0" smtClean="0"/>
              <a:t>Прием заявлений на оказание государственных и муниципальных услуг, направленных с ЕПГУ, РПГУ и МФЦ</a:t>
            </a:r>
          </a:p>
          <a:p>
            <a:pPr lvl="1" algn="just"/>
            <a:r>
              <a:rPr lang="ru-RU" dirty="0" smtClean="0"/>
              <a:t>Взаимодействие посредством пользовательского интерфейса с ФОИВ и ОИВ ЛО в рамках интеграции ведомственных ИС (ЕГР «ЗАГС», ГИС ГМП, ЕГИССО).</a:t>
            </a:r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941465" cy="116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42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Основные разделы Портала СМЭВ ЛО 2.0 (АИС </a:t>
            </a:r>
            <a:r>
              <a:rPr lang="ru-RU" sz="1800" dirty="0" err="1" smtClean="0"/>
              <a:t>Межвед</a:t>
            </a:r>
            <a:r>
              <a:rPr lang="ru-RU" sz="1800" dirty="0" smtClean="0"/>
              <a:t> ЛО)</a:t>
            </a:r>
            <a:endParaRPr lang="ru-RU" sz="18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920" y="1527175"/>
            <a:ext cx="4667648" cy="4572000"/>
          </a:xfrm>
        </p:spPr>
      </p:pic>
      <p:pic>
        <p:nvPicPr>
          <p:cNvPr id="4" name="Объект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941465" cy="116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34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Основные разделы Портала СМЭВ ЛО 2.0 (АИС </a:t>
            </a:r>
            <a:r>
              <a:rPr lang="ru-RU" sz="1800" dirty="0" err="1" smtClean="0"/>
              <a:t>Межвед</a:t>
            </a:r>
            <a:r>
              <a:rPr lang="ru-RU" sz="1800" dirty="0" smtClean="0"/>
              <a:t> ЛО)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b="1" u="sng" dirty="0" smtClean="0"/>
              <a:t>1 Запрос</a:t>
            </a:r>
            <a:r>
              <a:rPr lang="ru-RU" dirty="0" smtClean="0"/>
              <a:t> – основная кнопка, при нажатии которой выводится список доступных видов сведений для отправки запросов.</a:t>
            </a:r>
            <a:r>
              <a:rPr lang="en-US" dirty="0" smtClean="0"/>
              <a:t> </a:t>
            </a:r>
            <a:r>
              <a:rPr lang="ru-RU" dirty="0" smtClean="0"/>
              <a:t>Запросы </a:t>
            </a:r>
            <a:r>
              <a:rPr lang="ru-RU" dirty="0"/>
              <a:t>делятся на два </a:t>
            </a:r>
            <a:r>
              <a:rPr lang="ru-RU" dirty="0" smtClean="0"/>
              <a:t>типа: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lvl="1" algn="just"/>
            <a:r>
              <a:rPr lang="ru-RU" b="1" u="sng" dirty="0" smtClean="0"/>
              <a:t>Синхронные </a:t>
            </a:r>
            <a:r>
              <a:rPr lang="ru-RU" b="1" u="sng" dirty="0"/>
              <a:t>запросы</a:t>
            </a:r>
            <a:r>
              <a:rPr lang="ru-RU" u="sng" dirty="0"/>
              <a:t> </a:t>
            </a:r>
            <a:r>
              <a:rPr lang="ru-RU" dirty="0"/>
              <a:t>- для таких запросов форма ответа открывается сразу после отправки запроса. Форма ответа предназначена только для ознакомления и недоступна для </a:t>
            </a:r>
            <a:r>
              <a:rPr lang="ru-RU" dirty="0" smtClean="0"/>
              <a:t>редактирования.</a:t>
            </a:r>
            <a:endParaRPr lang="en-US" dirty="0" smtClean="0"/>
          </a:p>
          <a:p>
            <a:pPr marL="274320" lvl="1" indent="0" algn="just">
              <a:buNone/>
            </a:pPr>
            <a:endParaRPr lang="en-US" dirty="0" smtClean="0"/>
          </a:p>
          <a:p>
            <a:pPr lvl="1" algn="just"/>
            <a:r>
              <a:rPr lang="ru-RU" b="1" u="sng" dirty="0" smtClean="0"/>
              <a:t>Асинхронные </a:t>
            </a:r>
            <a:r>
              <a:rPr lang="ru-RU" b="1" u="sng" dirty="0"/>
              <a:t>запросы</a:t>
            </a:r>
            <a:r>
              <a:rPr lang="ru-RU" u="sng" dirty="0"/>
              <a:t>  </a:t>
            </a:r>
            <a:r>
              <a:rPr lang="ru-RU" dirty="0"/>
              <a:t>– у таких запросов после отправки, появляется информационное сообщение об отправленном запросе, а сам ответ приходит позднее. Все запросы, имеющие отметку «смэв3» или символ «песочные часы» являются асинхронными. Ответ на них предоставляется ведомством в течение регламентного срока обработки данных (5 рабочих дней).</a:t>
            </a:r>
          </a:p>
          <a:p>
            <a:pPr algn="just"/>
            <a:endParaRPr lang="ru-RU" b="1" u="sng" dirty="0" smtClean="0"/>
          </a:p>
          <a:p>
            <a:pPr algn="just"/>
            <a:r>
              <a:rPr lang="ru-RU" b="1" u="sng" dirty="0" smtClean="0"/>
              <a:t>2 Входящие</a:t>
            </a:r>
            <a:r>
              <a:rPr lang="ru-RU" dirty="0" smtClean="0"/>
              <a:t> – содержит сведения о поступивших в адрес организации или уполномоченного лица заявлениях и межведомственных запросах</a:t>
            </a:r>
          </a:p>
          <a:p>
            <a:pPr lvl="1" algn="just"/>
            <a:r>
              <a:rPr lang="ru-RU" dirty="0" smtClean="0"/>
              <a:t>Услуги – новые заявления на услуги</a:t>
            </a:r>
          </a:p>
          <a:p>
            <a:pPr lvl="1" algn="just"/>
            <a:r>
              <a:rPr lang="ru-RU" dirty="0" smtClean="0"/>
              <a:t>Услуги в работе – заявления на услуги, принятые в работу</a:t>
            </a:r>
          </a:p>
          <a:p>
            <a:pPr lvl="1" algn="just"/>
            <a:r>
              <a:rPr lang="ru-RU" b="1" u="sng" dirty="0" smtClean="0"/>
              <a:t>Запросы</a:t>
            </a:r>
            <a:r>
              <a:rPr lang="ru-RU" dirty="0" smtClean="0"/>
              <a:t> – поступившие в адрес организации межведомственные запросы в рамках Р-сведений и горизонтальных видов сведений.</a:t>
            </a:r>
          </a:p>
          <a:p>
            <a:pPr lvl="1" algn="just"/>
            <a:r>
              <a:rPr lang="ru-RU" dirty="0" smtClean="0"/>
              <a:t>Консультации – обращения, поступившие от заявителей в рамках оказания государственных услуг</a:t>
            </a:r>
          </a:p>
          <a:p>
            <a:pPr lvl="1" algn="just"/>
            <a:r>
              <a:rPr lang="ru-RU" dirty="0" smtClean="0"/>
              <a:t>Жалобы – обращения, поступившие от заявителей по вопросам нарушения регламента оказания государственных услуг</a:t>
            </a:r>
          </a:p>
          <a:p>
            <a:pPr marL="274320" lvl="1" indent="0" algn="just">
              <a:buNone/>
            </a:pPr>
            <a:endParaRPr lang="ru-RU" dirty="0"/>
          </a:p>
          <a:p>
            <a:pPr algn="just"/>
            <a:r>
              <a:rPr lang="ru-RU" b="1" u="sng" dirty="0" smtClean="0"/>
              <a:t>3 Исходящие</a:t>
            </a:r>
          </a:p>
          <a:p>
            <a:pPr lvl="1" algn="just"/>
            <a:r>
              <a:rPr lang="ru-RU" b="1" u="sng" dirty="0" smtClean="0"/>
              <a:t>Запросы</a:t>
            </a:r>
            <a:r>
              <a:rPr lang="ru-RU" dirty="0" smtClean="0"/>
              <a:t> – запросы, направленные от лица уполномоченного сотрудника организации. </a:t>
            </a:r>
            <a:endParaRPr lang="ru-RU" b="1" u="sng" dirty="0"/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941465" cy="116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67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/>
          </a:bodyPr>
          <a:lstStyle/>
          <a:p>
            <a:r>
              <a:rPr lang="ru-RU" sz="1800" dirty="0"/>
              <a:t>Основные разделы Портала СМЭВ ЛО 2.0 (АИС </a:t>
            </a:r>
            <a:r>
              <a:rPr lang="ru-RU" sz="1800" dirty="0" err="1"/>
              <a:t>Межвед</a:t>
            </a:r>
            <a:r>
              <a:rPr lang="ru-RU" sz="1800" dirty="0"/>
              <a:t> ЛО)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b="1" u="sng" dirty="0" smtClean="0"/>
              <a:t>4 Архив</a:t>
            </a:r>
            <a:r>
              <a:rPr lang="ru-RU" dirty="0" smtClean="0"/>
              <a:t> </a:t>
            </a:r>
            <a:r>
              <a:rPr lang="ru-RU" dirty="0"/>
              <a:t>– содержит сведения обо всех делах, имеющих статус «архив», которые были получены и сформированы организацией.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b="1" u="sng" dirty="0" smtClean="0"/>
              <a:t>5 Помощь</a:t>
            </a:r>
            <a:r>
              <a:rPr lang="ru-RU" dirty="0" smtClean="0"/>
              <a:t> </a:t>
            </a:r>
            <a:r>
              <a:rPr lang="ru-RU" dirty="0"/>
              <a:t>– интерактивный раздел, содержащий подробные сведения из руководства пользователя по работе с функционалом Портала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u="sng" dirty="0" smtClean="0"/>
              <a:t>6 Личный кабинет</a:t>
            </a:r>
            <a:endParaRPr lang="ru-RU" dirty="0" smtClean="0"/>
          </a:p>
          <a:p>
            <a:pPr lvl="1" algn="just"/>
            <a:r>
              <a:rPr lang="ru-RU" dirty="0" smtClean="0"/>
              <a:t>содержит </a:t>
            </a:r>
            <a:r>
              <a:rPr lang="ru-RU" dirty="0"/>
              <a:t>сведения о пользователе и об организации. Редактируется сотрудником, имеющим права ролевой модели «Администратор». </a:t>
            </a:r>
            <a:endParaRPr lang="ru-RU" dirty="0" smtClean="0"/>
          </a:p>
          <a:p>
            <a:pPr lvl="1" algn="just"/>
            <a:r>
              <a:rPr lang="ru-RU" dirty="0" smtClean="0"/>
              <a:t>По </a:t>
            </a:r>
            <a:r>
              <a:rPr lang="ru-RU" dirty="0"/>
              <a:t>умолчанию, ролевая модель «Администратор» установлена для всех учётных записей мировых судий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b="1" u="sng" dirty="0" smtClean="0"/>
              <a:t>7 Обратная </a:t>
            </a:r>
            <a:r>
              <a:rPr lang="ru-RU" b="1" u="sng" dirty="0"/>
              <a:t>связь</a:t>
            </a:r>
            <a:r>
              <a:rPr lang="ru-RU" dirty="0"/>
              <a:t> – раздел позволяет сформировать обращение с СТП в электронном виде и содержит историю переписки по направленным ранее обращениям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u="sng" dirty="0" smtClean="0"/>
              <a:t>8 </a:t>
            </a:r>
            <a:r>
              <a:rPr lang="ru-RU" b="1" u="sng" dirty="0"/>
              <a:t>Документы</a:t>
            </a:r>
            <a:r>
              <a:rPr lang="ru-RU" dirty="0"/>
              <a:t> – подраздел содержит файлы типовых данных: заявления на создание учётной записи, форматы загрузки данных в ГИС ГМП и другие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941465" cy="116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82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Другая 13">
      <a:dk1>
        <a:sysClr val="windowText" lastClr="000000"/>
      </a:dk1>
      <a:lt1>
        <a:sysClr val="window" lastClr="FFFFFF"/>
      </a:lt1>
      <a:dk2>
        <a:srgbClr val="646B86"/>
      </a:dk2>
      <a:lt2>
        <a:srgbClr val="DFE1E7"/>
      </a:lt2>
      <a:accent1>
        <a:srgbClr val="0070C0"/>
      </a:accent1>
      <a:accent2>
        <a:srgbClr val="CCB400"/>
      </a:accent2>
      <a:accent3>
        <a:srgbClr val="0084B4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1126</TotalTime>
  <Words>893</Words>
  <Application>Microsoft Office PowerPoint</Application>
  <PresentationFormat>Экран (4:3)</PresentationFormat>
  <Paragraphs>98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Тема1</vt:lpstr>
      <vt:lpstr>Портал межведомственного электронного взаимодействия Ленинградской области </vt:lpstr>
      <vt:lpstr>Основные функции АИС «Межвед ЛО»</vt:lpstr>
      <vt:lpstr>Нормативные-правовые акты</vt:lpstr>
      <vt:lpstr>Порядок организации доступа к информационным системам  в рамках  ЕСПД ЛО</vt:lpstr>
      <vt:lpstr>Порядок получения учётной записи  для Портала СМЭВ ЛО (2.0)\АИС Межвед ЛО</vt:lpstr>
      <vt:lpstr>АИС «Межвед ЛО»: факты и функции</vt:lpstr>
      <vt:lpstr>Основные разделы Портала СМЭВ ЛО 2.0 (АИС Межвед ЛО)</vt:lpstr>
      <vt:lpstr>Основные разделы Портала СМЭВ ЛО 2.0 (АИС Межвед ЛО)</vt:lpstr>
      <vt:lpstr>Основные разделы Портала СМЭВ ЛО 2.0 (АИС Межвед ЛО)</vt:lpstr>
      <vt:lpstr>Пример заполнения и отправки асинхронного запроса  ФНС «Выписки из ЕГРИП (СМЭВ3)» СМЭВ ЛО 2.0 (АИС Межвед ЛО)</vt:lpstr>
      <vt:lpstr>Данные по вопросам работы службы технического  сопровождения АИС "Межвед" ЛО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Портал межведомственного электронного взаимодействия Ленинградской области</dc:title>
  <dc:creator>Ирина</dc:creator>
  <cp:lastModifiedBy>AleksN</cp:lastModifiedBy>
  <cp:revision>83</cp:revision>
  <dcterms:created xsi:type="dcterms:W3CDTF">2015-11-22T19:38:43Z</dcterms:created>
  <dcterms:modified xsi:type="dcterms:W3CDTF">2023-02-21T11:03:24Z</dcterms:modified>
</cp:coreProperties>
</file>