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289" r:id="rId3"/>
    <p:sldId id="310" r:id="rId4"/>
    <p:sldId id="309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5" r:id="rId13"/>
    <p:sldId id="327" r:id="rId14"/>
    <p:sldId id="326" r:id="rId15"/>
    <p:sldId id="316" r:id="rId16"/>
    <p:sldId id="296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 Bold" panose="020B0604020202020204" charset="0"/>
      <p:bold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PP Pangram Sans Semibold" panose="020B0604020202020204" charset="-52"/>
      <p:regular r:id="rId30"/>
    </p:embeddedFont>
  </p:embeddedFontLst>
  <p:defaultTextStyle>
    <a:defPPr>
      <a:defRPr lang="ru-RU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pos="325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8" pos="7333" userDrawn="1">
          <p15:clr>
            <a:srgbClr val="A4A3A4"/>
          </p15:clr>
        </p15:guide>
        <p15:guide id="9" pos="7673" userDrawn="1">
          <p15:clr>
            <a:srgbClr val="A4A3A4"/>
          </p15:clr>
        </p15:guide>
        <p15:guide id="10" orient="horz" pos="3986" userDrawn="1">
          <p15:clr>
            <a:srgbClr val="A4A3A4"/>
          </p15:clr>
        </p15:guide>
        <p15:guide id="11" orient="horz" pos="3589" userDrawn="1">
          <p15:clr>
            <a:srgbClr val="A4A3A4"/>
          </p15:clr>
        </p15:guide>
        <p15:guide id="14" pos="5166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6F8"/>
    <a:srgbClr val="0984E9"/>
    <a:srgbClr val="13A1F9"/>
    <a:srgbClr val="0DA9FF"/>
    <a:srgbClr val="009CF2"/>
    <a:srgbClr val="007DC2"/>
    <a:srgbClr val="B7E5FF"/>
    <a:srgbClr val="2B328A"/>
    <a:srgbClr val="E9EEF1"/>
    <a:srgbClr val="F8D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2" autoAdjust="0"/>
    <p:restoredTop sz="93917" autoAdjust="0"/>
  </p:normalViewPr>
  <p:slideViewPr>
    <p:cSldViewPr snapToGrid="0">
      <p:cViewPr>
        <p:scale>
          <a:sx n="100" d="100"/>
          <a:sy n="100" d="100"/>
        </p:scale>
        <p:origin x="-2808" y="-1230"/>
      </p:cViewPr>
      <p:guideLst>
        <p:guide orient="horz" pos="323"/>
        <p:guide orient="horz" pos="913"/>
        <p:guide orient="horz" pos="3987"/>
        <p:guide orient="horz" pos="3589"/>
        <p:guide pos="325"/>
        <p:guide pos="7333"/>
        <p:guide pos="7673"/>
        <p:guide pos="5167"/>
        <p:guide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9CAE1-CB73-422B-BD26-8924DFB4FF53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77373-942C-4C9A-980A-61C61D02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7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3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8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4FC310-3F69-862E-8F69-E80116880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85F7B4-08AD-F0C5-1831-D0B6EC290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B81917-AFF4-5445-7A99-F00068DB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31E5-504E-48DE-988B-09EC9C101D40}" type="datetime1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503BC6-C4B5-6742-CFEA-29A700CB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902935-EEED-137D-108A-84E0EA42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3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C3CA2E-27EF-54DB-3593-D349D8A9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3C61E8A-D528-3155-052B-4AC220E9E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2E497B-0DD3-53AB-2E8F-501DF040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58A-62BB-4182-A03E-A8C5F19E183D}" type="datetime1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137103-815C-4320-3B1A-EA59D678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B73278-A8B8-B660-2927-A2CECA0C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6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A683B07-6EBD-C4F9-8018-0A0AB41D0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96C346-7E02-21F4-1703-CF89F0E18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374E34-E92B-0A57-FD95-54A97966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38DA-5D0A-4DC8-A3E7-EC26768EBBD1}" type="datetime1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DEDB9F-CD4B-61CC-3A7C-717FBB43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29856C-83EB-C3EE-6890-C2B7D37C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6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907FF5-34BC-40EA-A7F6-6A0FC38DE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AE1EE4A-A7C6-4D32-B64B-6BF75E998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32A088-A080-43E9-9B8E-514B5C73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C71E41-EDCC-4FD7-BA14-7E77708C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303300-E66E-4C58-895F-92D1C821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1709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6B211F-20E1-4205-8CBC-EE75C34D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FC70FB-1899-4E32-B69F-86C400B5C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EAD62B-1EBC-4E66-B227-E93E10DDF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B878D9-C690-420E-9DE5-48F995B7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A9E777-20FF-40CF-A420-38C2EDEF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882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9BC373-EFCB-467D-945E-B83CD7A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C9D0BCA-B0AF-4036-A1D5-058F2968D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E97A07-2F22-4140-AEC2-1585B2E1F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E58B3F-A50F-4999-867D-389B0B7F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05B9CA-20BF-4FC9-BCFA-35A7DAB7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5684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C8680F-98EE-4C73-8092-7E8BE12D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12784AC-4F57-4A89-90E1-4EC0C6ACF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1899B3B-6373-4D67-8AED-249AFB4FD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A20760-0A6F-481A-961F-85CAF252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1D15D5C-2574-47AA-AD7D-D3C026DF4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A2E920-1D91-4C93-A9DF-215B9696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2706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7D53C3-FFEC-4D92-87DF-6CBE64E4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A44BCC2-B139-4FC9-ADA0-4D82200F8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24076CA-5FB8-448E-97FD-D1C20FEE8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F424648-CF25-4896-B864-170ABFE23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0539147-1574-4252-B2F5-F796C8A79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1D61F1D-058D-4F98-875A-627E8452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202FAA1-8F16-4538-A5DC-214E628B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D73707D-FDE5-48B1-8939-DFF78F79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0860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DA65CB-9931-41E2-9BE1-359CB5DE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D37F620-7732-423B-AB9F-1B78FB36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1366F22-D691-4878-AA3B-345827F6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52D17DA-C98F-4313-B5FD-D342DBA7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3118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85974B2-8A3F-4704-9E05-0FE67987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DAECFB4-2F13-4804-B147-57123E1E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1E671D7-9A52-4621-A50D-BC9C3AA1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5296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7F45CE-56C2-4230-B739-B7C48BB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4D4420-D2B4-40F3-B85B-673BCCBAC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28FDC16-227F-49B5-A814-26DAD4049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E0A59D-3F74-4CE8-BAFD-C4E549D3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BE1BAC9-338A-45B1-9DC9-586F2572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07CD94-3D7A-429B-AC13-85280BA0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3506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F72F2-018A-04C1-BA33-9A0E8DDE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BE7FA1-5079-9E4D-1980-51542081B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18D7BF-2FED-1ABC-F0BB-8D74C1F5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D59-BEBF-426A-A814-E56E3ADCC01E}" type="datetime1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0D6188-BEB0-2F43-640C-90DD442C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CB6C34-A035-7983-D32A-29CB4CCA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7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4768CD-E225-4CAB-93A2-0CD37BCE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AAFEAF3-2024-4057-8A15-2775AA97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F0999DE-96C4-4A6E-9ACC-82AD820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2CD7DD8-2390-4C71-926E-5FF0D897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8C0FEA-267C-4085-9194-D95D0B76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54E320C-D148-43B3-A701-10D88C48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3988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BF6B66-1076-45C6-9BE5-35DF4EC4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703BC58-B981-43E6-A19C-EA558FDF3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DF77BB-DBF6-486C-9E63-718F591A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28610B-72F6-4CEC-AEC7-25FD3A10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DE636A8-D362-451A-8CB5-6A99251D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7016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7122D35-2791-49AA-B009-DFA3E98DF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635E281-F41F-4A75-A4BC-A35B9BBB4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DAC660-B57B-44EA-ACE8-0ADC9BF5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02C084-FC74-4A26-B3D9-82D9B812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9277BD-FF3C-444F-9E74-5F2462BB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8800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45ACE-7DB2-6CBB-87C3-88A718E6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BF189B-0747-C2BE-47D3-B5591DFB5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C1CA8C-9C55-4617-5A9C-B1F8B7AD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FCA5-1448-4F73-A216-768C8E8CD66D}" type="datetime1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CA4566-9E00-5F4E-A524-20F6FCF7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7F1780-C7D6-76F5-E36B-46715620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6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F97478-E2A1-FF23-AB22-E52D9CF5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AB6E14-441D-865B-02F2-6FE7540CE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ACC2FD-2A5F-CB0A-47AE-384AF2553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4653AB-6D58-5A3F-7EBE-8D6DBF82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CD0A-EC78-43B8-B07B-3138E178FABD}" type="datetime1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436656-1987-DDBE-B1DB-80155B81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DB2EB3-B9BE-363F-6212-DEB51CAA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5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73456-5958-0202-400B-0974B762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6532D8-2C93-C9FE-D0BA-3AE5A60D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7F449C-AB1F-AC25-CD2F-5966291B4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37ADAD-DDCF-D4F0-3535-003674248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DE71127-3400-24E1-DB21-C6098FB3F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D2B23AC-1098-B554-B70F-9588730B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487D-F1AD-4001-B208-9EE635CC82C5}" type="datetime1">
              <a:rPr lang="ru-RU" smtClean="0"/>
              <a:t>07.08.2023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9DE113-6124-689F-8DFF-C32F4959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F15571E-646C-77DD-D2CE-73CCB4F7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EE383D-4ABD-AF1F-8B84-74D16A3C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D9B1EB7-BA4E-55B1-480B-6BA6CD0B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36E0-701D-4E7B-ADEB-D7B20CD27859}" type="datetime1">
              <a:rPr lang="ru-RU" smtClean="0"/>
              <a:t>07.08.2023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95C792A-5C2C-2F0C-4CB5-173BC87F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3CF4CCC-60CE-054E-A79A-7EB13C83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3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823870A-FB14-D09F-DD31-40A29D5E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95C4-A02F-41C3-89FD-87F25884623C}" type="datetime1">
              <a:rPr lang="ru-RU" smtClean="0"/>
              <a:t>07.08.2023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C207933-59DD-585D-CCD0-7368DA64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52952B5-EE1C-F8D9-8CBC-D2BEA7A1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9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37E1F-F457-03A6-93B3-CF861C4D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A4247E-1978-A304-CDD9-6F897473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75448D5-E712-E198-0949-67330DCB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22C446-D795-C6FB-8BFF-7CF98281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89E2-1DD4-4F21-B272-CBF6C3FE5306}" type="datetime1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FAFE95-D46F-F1EF-C7C0-57241FD4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2A1449-C5EB-0F7D-93D0-2B9CBBE5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1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8E6E34-C419-D4B8-C7DF-572A5A7B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0145E33-B43A-50B9-2E49-F84FDABCA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047F0C-F08E-095D-AD53-D073BECBD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F1921D-4F31-237D-87D8-B925C6F3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5D5-A44C-4971-92A3-1501A0886FF4}" type="datetime1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2C09CB-9856-6BC1-44AA-676FCA99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056669-4CCC-9DE0-17F8-6DD9F3FB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5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C9D8F-308B-4B51-0A89-906B3F3F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A06644-10A2-162E-BD78-D73024F41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CBDFAC-7119-7A03-4AD8-B23BFFC43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665CF-51D7-4AB6-B0F4-16B90EFB608F}" type="datetime1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C22CBD-C49B-3AEA-1C6A-7278FB29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5DCF0A-567B-FC8C-510A-53E058FDC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EA077B-8035-465A-A75A-94B4BE64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F4195E-8579-463F-9416-E36430EB0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F0CE73-A2E7-456D-9C8F-D2245DE73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07.08.2023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749433-AB0F-4406-81F4-238177CF4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C6A81B9-E8EB-41EE-8E19-C51EDE274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2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5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hyperlink" Target="https://t.me/digit47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60B2D7-CEBD-2532-C3BC-8B05CB753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963" l="10000" r="90000">
                        <a14:foregroundMark x1="38125" y1="21667" x2="65938" y2="21667"/>
                        <a14:foregroundMark x1="67083" y1="76852" x2="69427" y2="75185"/>
                        <a14:foregroundMark x1="66146" y1="78796" x2="69427" y2="79167"/>
                        <a14:foregroundMark x1="48333" y1="88056" x2="52135" y2="88241"/>
                        <a14:foregroundMark x1="50469" y1="52407" x2="56510" y2="58796"/>
                        <a14:foregroundMark x1="30625" y1="35185" x2="39844" y2="35741"/>
                        <a14:foregroundMark x1="33385" y1="33148" x2="39948" y2="34630"/>
                        <a14:foregroundMark x1="19063" y1="73519" x2="55990" y2="85370"/>
                        <a14:foregroundMark x1="39427" y1="75556" x2="53542" y2="77037"/>
                        <a14:foregroundMark x1="64792" y1="42593" x2="69635" y2="40463"/>
                        <a14:foregroundMark x1="34844" y1="58426" x2="39323" y2="59722"/>
                        <a14:foregroundMark x1="27344" y1="81204" x2="38021" y2="86481"/>
                        <a14:foregroundMark x1="65625" y1="24630" x2="63073" y2="25000"/>
                        <a14:foregroundMark x1="39323" y1="49352" x2="41667" y2="46481"/>
                        <a14:foregroundMark x1="38229" y1="54259" x2="41458" y2="55370"/>
                        <a14:foregroundMark x1="45990" y1="57685" x2="49792" y2="59722"/>
                        <a14:foregroundMark x1="49688" y1="61574" x2="52240" y2="64444"/>
                        <a14:foregroundMark x1="27240" y1="58241" x2="32969" y2="60833"/>
                        <a14:foregroundMark x1="49167" y1="51389" x2="51406" y2="55185"/>
                        <a14:foregroundMark x1="60208" y1="45000" x2="64479" y2="44259"/>
                        <a14:foregroundMark x1="18177" y1="77315" x2="39323" y2="88241"/>
                        <a14:foregroundMark x1="19792" y1="78611" x2="27083" y2="83148"/>
                        <a14:foregroundMark x1="26458" y1="83333" x2="31979" y2="88241"/>
                        <a14:foregroundMark x1="31563" y1="87037" x2="37188" y2="87407"/>
                        <a14:foregroundMark x1="38906" y1="87222" x2="48542" y2="83148"/>
                        <a14:foregroundMark x1="47396" y1="83889" x2="50156" y2="84259"/>
                        <a14:foregroundMark x1="61771" y1="41019" x2="65729" y2="45000"/>
                        <a14:foregroundMark x1="68906" y1="72130" x2="66979" y2="75926"/>
                        <a14:foregroundMark x1="21146" y1="71204" x2="24531" y2="74815"/>
                        <a14:foregroundMark x1="22969" y1="71389" x2="26354" y2="7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0281" y="-746347"/>
            <a:ext cx="7896974" cy="444204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2B79C43-3251-87F5-802D-CAC13F801421}"/>
              </a:ext>
            </a:extLst>
          </p:cNvPr>
          <p:cNvSpPr txBox="1"/>
          <p:nvPr/>
        </p:nvSpPr>
        <p:spPr>
          <a:xfrm>
            <a:off x="1418168" y="3429732"/>
            <a:ext cx="94012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Обучающий семинар по </a:t>
            </a:r>
            <a:r>
              <a:rPr lang="ru-RU" sz="2800" b="1" dirty="0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работе</a:t>
            </a:r>
            <a:br>
              <a:rPr lang="ru-RU" sz="2800" b="1" dirty="0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ru-RU" sz="2800" b="1" dirty="0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</a:t>
            </a:r>
            <a:r>
              <a:rPr lang="ru-RU" sz="2800" b="1" dirty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2800" b="1" dirty="0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АИС </a:t>
            </a:r>
            <a:r>
              <a:rPr lang="ru-RU" sz="2800" b="1" dirty="0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«</a:t>
            </a:r>
            <a:r>
              <a:rPr lang="ru-RU" sz="2800" b="1" dirty="0" err="1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Межвед</a:t>
            </a:r>
            <a:r>
              <a:rPr lang="ru-RU" sz="2800" b="1" dirty="0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ЛО» для органов исполнительной власти Ленинградской области</a:t>
            </a:r>
            <a:endParaRPr lang="ru-RU" sz="2800" b="1" dirty="0">
              <a:solidFill>
                <a:srgbClr val="2B328A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2A3E0D-DABE-309D-34C6-95D5FA701B00}"/>
              </a:ext>
            </a:extLst>
          </p:cNvPr>
          <p:cNvSpPr txBox="1"/>
          <p:nvPr/>
        </p:nvSpPr>
        <p:spPr>
          <a:xfrm>
            <a:off x="730354" y="5010622"/>
            <a:ext cx="933690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  <a:t>Докладчики:</a:t>
            </a:r>
            <a:br>
              <a:rPr lang="ru-RU" sz="1600" b="1" dirty="0" smtClean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ru-RU" sz="1600" b="1" dirty="0" smtClean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  <a:t/>
            </a:r>
            <a:br>
              <a:rPr lang="ru-RU" sz="1600" b="1" dirty="0" smtClean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ru-RU" sz="1600" b="1" dirty="0" smtClean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  <a:t>Кулева Екатерина Дмитриевна, ведущий специалист отдела стратегических проектов Комитета цифрового развития Ленинградской области</a:t>
            </a:r>
            <a:br>
              <a:rPr lang="ru-RU" sz="1600" b="1" dirty="0" smtClean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ru-RU" sz="1600" b="1" dirty="0" smtClean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  <a:t/>
            </a:r>
            <a:br>
              <a:rPr lang="ru-RU" sz="1600" b="1" dirty="0" smtClean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ru-RU" sz="1600" b="1" dirty="0" smtClean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  <a:t>Нестеров Алексей Николаевич</a:t>
            </a:r>
            <a:r>
              <a:rPr lang="ru-RU" sz="1600" b="1" dirty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  <a:t>, заведующий сектором технической поддержки государственных услуг ГКУ ЛО «ОЭП»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D79BF0-BF0C-B97B-6C4F-E232EA10C8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229875" y="373806"/>
            <a:ext cx="1612106" cy="5207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B7DC6D1-68B9-B6FD-41EC-F4FB413469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6864" y="329830"/>
            <a:ext cx="533741" cy="60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10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498639" y="882615"/>
            <a:ext cx="7578812" cy="1693010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В услугах «висят» давно обработанные услуги и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накапливаются.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Автоматического перемещения обработанных услуг в архив не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производится.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624669" y="4710364"/>
            <a:ext cx="7326753" cy="6771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Дела перемещаются в </a:t>
            </a:r>
            <a:r>
              <a:rPr lang="ru-RU" dirty="0" smtClean="0"/>
              <a:t>архив </a:t>
            </a:r>
            <a:r>
              <a:rPr lang="ru-RU" dirty="0"/>
              <a:t>автоматически после принятия решения и </a:t>
            </a:r>
            <a:r>
              <a:rPr lang="ru-RU" dirty="0" smtClean="0"/>
              <a:t>закрытии дела в АИС «</a:t>
            </a:r>
            <a:r>
              <a:rPr lang="ru-RU" dirty="0" err="1" smtClean="0"/>
              <a:t>Межвед</a:t>
            </a:r>
            <a:r>
              <a:rPr lang="ru-RU" dirty="0" smtClean="0"/>
              <a:t> ЛО».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67219" y="3434777"/>
            <a:ext cx="7241652" cy="384721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/>
              <a:t>Комитет по социальной защите населения ЛО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8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464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11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903326" y="672714"/>
            <a:ext cx="8526549" cy="1500166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Отсутствует межведомственное взаимодействие с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ФНС: не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поступают межведомственные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запросы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об отсутствии (наличии) задолженности у юридических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лиц, выписка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из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ЕГРЮЛ, информация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о постановке на налоговый учет организации.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46196" y="3713629"/>
            <a:ext cx="8840807" cy="222881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</a:pPr>
            <a:r>
              <a:rPr lang="ru-RU" dirty="0"/>
              <a:t>Согласно </a:t>
            </a:r>
            <a:r>
              <a:rPr lang="ru-RU" dirty="0" smtClean="0"/>
              <a:t>уведомлению ФНС России на федеральном новостном портале СМЭВ</a:t>
            </a:r>
            <a:r>
              <a:rPr lang="ru-RU" dirty="0"/>
              <a:t>, </a:t>
            </a:r>
            <a:r>
              <a:rPr lang="ru-RU" dirty="0" smtClean="0"/>
              <a:t>с 22.03.2023 возможны сбои в работе видов </a:t>
            </a:r>
            <a:r>
              <a:rPr lang="ru-RU" dirty="0"/>
              <a:t>сведений </a:t>
            </a:r>
            <a:r>
              <a:rPr lang="ru-RU" dirty="0" smtClean="0"/>
              <a:t>ФНС в связи с переходом на Единый налоговый платёж.</a:t>
            </a:r>
          </a:p>
          <a:p>
            <a:pPr algn="ctr">
              <a:spcBef>
                <a:spcPts val="700"/>
              </a:spcBef>
            </a:pPr>
            <a:r>
              <a:rPr lang="ru-RU" dirty="0" smtClean="0"/>
              <a:t>По состоянию на 08.08.2023 проблематика сохраняется в </a:t>
            </a:r>
            <a:r>
              <a:rPr lang="ru-RU" dirty="0"/>
              <a:t>ряде </a:t>
            </a:r>
            <a:r>
              <a:rPr lang="ru-RU" dirty="0" smtClean="0"/>
              <a:t>случаев: исходящие запросы от ЛО успешно регистрируются </a:t>
            </a:r>
            <a:r>
              <a:rPr lang="ru-RU" dirty="0"/>
              <a:t>в федеральной </a:t>
            </a:r>
            <a:r>
              <a:rPr lang="ru-RU" dirty="0" smtClean="0"/>
              <a:t>очереди СМЭВ </a:t>
            </a:r>
            <a:r>
              <a:rPr lang="ru-RU" dirty="0"/>
              <a:t>ведомственной </a:t>
            </a:r>
            <a:r>
              <a:rPr lang="ru-RU" dirty="0" smtClean="0"/>
              <a:t>системы ФНС России, однако ответ от системы </a:t>
            </a:r>
            <a:r>
              <a:rPr lang="ru-RU" dirty="0"/>
              <a:t>ФНС </a:t>
            </a:r>
            <a:r>
              <a:rPr lang="ru-RU" dirty="0" smtClean="0"/>
              <a:t>России пользователям  АИС «</a:t>
            </a:r>
            <a:r>
              <a:rPr lang="ru-RU" dirty="0" err="1" smtClean="0"/>
              <a:t>Межвед</a:t>
            </a:r>
            <a:r>
              <a:rPr lang="ru-RU" dirty="0" smtClean="0"/>
              <a:t> ЛО» не поступает.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67219" y="2649226"/>
            <a:ext cx="7241652" cy="677108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/>
              <a:t>Комитет экономического развития и инвестиционной деятельности Ленинградской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/>
              <a:t>9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716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12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498639" y="767251"/>
            <a:ext cx="7578812" cy="1500166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Отсутствует межведомственное взаимодействие с </a:t>
              </a:r>
              <a:r>
                <a:rPr lang="ru-RU" sz="1800" b="1" dirty="0" err="1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Росреестром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(нет возможности получить сведения по объектам недвижимости (выписка из ЕГРН).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498639" y="3707326"/>
            <a:ext cx="7498068" cy="21390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Виды сведений </a:t>
            </a:r>
            <a:r>
              <a:rPr lang="ru-RU" dirty="0" smtClean="0"/>
              <a:t>группы «Прием обращений в ФГИС ЕГРН» в настоящее время находятся </a:t>
            </a:r>
            <a:r>
              <a:rPr lang="ru-RU" dirty="0"/>
              <a:t>на </a:t>
            </a:r>
            <a:r>
              <a:rPr lang="ru-RU" dirty="0" smtClean="0"/>
              <a:t>доработке.</a:t>
            </a:r>
          </a:p>
          <a:p>
            <a:pPr algn="ctr"/>
            <a:r>
              <a:rPr lang="ru-RU" dirty="0" smtClean="0"/>
              <a:t> Созданы инциденты в Ситуационном центре </a:t>
            </a:r>
            <a:r>
              <a:rPr lang="ru-RU" dirty="0" err="1" smtClean="0"/>
              <a:t>Минцифры</a:t>
            </a:r>
            <a:r>
              <a:rPr lang="ru-RU" dirty="0" smtClean="0"/>
              <a:t> РФ для установления проблемы.</a:t>
            </a:r>
          </a:p>
          <a:p>
            <a:pPr algn="ctr"/>
            <a:r>
              <a:rPr lang="ru-RU" dirty="0" smtClean="0"/>
              <a:t>Текущий статус: с 17.02.2023 ведется переписка с </a:t>
            </a:r>
            <a:r>
              <a:rPr lang="ru-RU" dirty="0" err="1" smtClean="0"/>
              <a:t>Росреестром</a:t>
            </a:r>
            <a:r>
              <a:rPr lang="ru-RU" dirty="0" smtClean="0"/>
              <a:t> по определению технических мероприятий для последующей доработки АИС «</a:t>
            </a:r>
            <a:r>
              <a:rPr lang="ru-RU" dirty="0" err="1" smtClean="0"/>
              <a:t>Межвед</a:t>
            </a:r>
            <a:r>
              <a:rPr lang="ru-RU" dirty="0" smtClean="0"/>
              <a:t> ЛО».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67219" y="2649226"/>
            <a:ext cx="7241652" cy="677108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/>
              <a:t>Комитет экономического развития и инвестиционной деятельности Ленинградской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10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175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13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13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282782" y="897285"/>
            <a:ext cx="8010526" cy="1500166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Предложение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рассмотреть возможность межведомственного взаимодействия с </a:t>
              </a:r>
              <a:r>
                <a:rPr lang="ru-RU" sz="1800" b="1" dirty="0" err="1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Роспотребнадзором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с целью получения сведений (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уведомление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о начале осуществления отдельных видов предпринимательской деятельности).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555569" y="3935926"/>
            <a:ext cx="7498068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Вид сведений «Получение </a:t>
            </a:r>
            <a:r>
              <a:rPr lang="ru-RU" dirty="0"/>
              <a:t>сведений из Реестра уведомлений о начале осуществления отдельных видов предпринимательской </a:t>
            </a:r>
            <a:r>
              <a:rPr lang="ru-RU" dirty="0" smtClean="0"/>
              <a:t>деятельности</a:t>
            </a:r>
            <a:r>
              <a:rPr lang="ru-RU" dirty="0"/>
              <a:t>» в настоящее </a:t>
            </a:r>
            <a:r>
              <a:rPr lang="ru-RU" dirty="0" smtClean="0"/>
              <a:t>время отсутствует в продуктивной среде СМЭВ и недоступен для подключения.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67219" y="2649226"/>
            <a:ext cx="7241652" cy="677108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/>
              <a:t>Комитет экономического развития и инвестиционной деятельности Ленинградской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11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837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577" y="341840"/>
            <a:ext cx="5110623" cy="106939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Справочная информация</a:t>
            </a:r>
            <a:endParaRPr lang="ru-RU" sz="2800" b="1" dirty="0">
              <a:solidFill>
                <a:srgbClr val="2B328A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8F454A-D079-62B9-DB97-A802BAB47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6106109"/>
            <a:ext cx="12192005" cy="7518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DFEF88-EB80-EC6E-0F31-670B087AB51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053637" y="341840"/>
            <a:ext cx="1700211" cy="549237"/>
          </a:xfrm>
          <a:prstGeom prst="rect">
            <a:avLst/>
          </a:prstGeom>
        </p:spPr>
      </p:pic>
      <p:sp>
        <p:nvSpPr>
          <p:cNvPr id="8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14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59322" y="1333527"/>
            <a:ext cx="9120960" cy="138499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Официальный сайт </a:t>
            </a:r>
            <a:r>
              <a:rPr lang="ru-RU" sz="2800" b="1" dirty="0" smtClean="0"/>
              <a:t>КЦР ЛО</a:t>
            </a:r>
          </a:p>
          <a:p>
            <a:pPr algn="ctr"/>
            <a:r>
              <a:rPr lang="ru-RU" sz="2800" dirty="0" smtClean="0"/>
              <a:t>раздел </a:t>
            </a:r>
            <a:r>
              <a:rPr lang="ru-RU" sz="2800" dirty="0"/>
              <a:t>АИС «</a:t>
            </a:r>
            <a:r>
              <a:rPr lang="ru-RU" sz="2800" dirty="0" err="1"/>
              <a:t>Межвед</a:t>
            </a:r>
            <a:r>
              <a:rPr lang="ru-RU" sz="2800" dirty="0"/>
              <a:t> ЛО</a:t>
            </a:r>
            <a:r>
              <a:rPr lang="ru-RU" sz="2800" dirty="0" smtClean="0"/>
              <a:t>»</a:t>
            </a:r>
          </a:p>
          <a:p>
            <a:pPr algn="ctr"/>
            <a:r>
              <a:rPr lang="ru-RU" sz="2800" dirty="0" smtClean="0"/>
              <a:t>ссылка: </a:t>
            </a:r>
            <a:r>
              <a:rPr lang="en-US" sz="2800" dirty="0" smtClean="0"/>
              <a:t>https</a:t>
            </a:r>
            <a:r>
              <a:rPr lang="en-US" sz="2800" dirty="0"/>
              <a:t>://ksi.lenobl.ru/ru/activities/ais-mezhved-lo</a:t>
            </a:r>
            <a:r>
              <a:rPr lang="en-US" sz="2800" dirty="0" smtClean="0"/>
              <a:t>/</a:t>
            </a:r>
            <a:endParaRPr lang="ru-RU" sz="2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50190" y="2934679"/>
            <a:ext cx="5110623" cy="106939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Обратная связь</a:t>
            </a:r>
            <a:endParaRPr lang="ru-RU" sz="2800" b="1" dirty="0">
              <a:solidFill>
                <a:srgbClr val="2B328A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35522" y="4089796"/>
            <a:ext cx="9120960" cy="138499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Форма обратной связи на портале АИС «</a:t>
            </a:r>
            <a:r>
              <a:rPr lang="ru-RU" sz="2800" dirty="0" err="1"/>
              <a:t>Межвед</a:t>
            </a:r>
            <a:r>
              <a:rPr lang="ru-RU" sz="2800" dirty="0"/>
              <a:t> ЛО»</a:t>
            </a:r>
          </a:p>
          <a:p>
            <a:pPr algn="ctr"/>
            <a:r>
              <a:rPr lang="ru-RU" sz="2800" dirty="0"/>
              <a:t>Телефон: (812) 655-11-01</a:t>
            </a:r>
          </a:p>
          <a:p>
            <a:pPr algn="ctr"/>
            <a:r>
              <a:rPr lang="ru-RU" sz="2800" dirty="0"/>
              <a:t>Адрес электронной почты: </a:t>
            </a:r>
            <a:r>
              <a:rPr lang="ru-RU" sz="2800" b="1" dirty="0"/>
              <a:t>smev@lenreg.ru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12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97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1">
            <a:extLst>
              <a:ext uri="{FF2B5EF4-FFF2-40B4-BE49-F238E27FC236}">
                <a16:creationId xmlns="" xmlns:a16="http://schemas.microsoft.com/office/drawing/2014/main" id="{A2ACCBAA-1405-82F1-C903-B6C89861D30A}"/>
              </a:ext>
            </a:extLst>
          </p:cNvPr>
          <p:cNvSpPr/>
          <p:nvPr/>
        </p:nvSpPr>
        <p:spPr>
          <a:xfrm>
            <a:off x="5714883" y="-3980056"/>
            <a:ext cx="14242952" cy="10811871"/>
          </a:xfrm>
          <a:custGeom>
            <a:avLst/>
            <a:gdLst>
              <a:gd name="connsiteX0" fmla="*/ 14242952 w 14242952"/>
              <a:gd name="connsiteY0" fmla="*/ 0 h 10811870"/>
              <a:gd name="connsiteX1" fmla="*/ 7999796 w 14242952"/>
              <a:gd name="connsiteY1" fmla="*/ 10811870 h 10811870"/>
              <a:gd name="connsiteX2" fmla="*/ 0 w 14242952"/>
              <a:gd name="connsiteY2" fmla="*/ 10811870 h 10811870"/>
              <a:gd name="connsiteX3" fmla="*/ 6242430 w 14242952"/>
              <a:gd name="connsiteY3" fmla="*/ 0 h 10811870"/>
              <a:gd name="connsiteX4" fmla="*/ 14242952 w 14242952"/>
              <a:gd name="connsiteY4" fmla="*/ 0 h 1081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2952" h="10811870">
                <a:moveTo>
                  <a:pt x="14242952" y="0"/>
                </a:moveTo>
                <a:lnTo>
                  <a:pt x="7999796" y="10811870"/>
                </a:lnTo>
                <a:lnTo>
                  <a:pt x="0" y="10811870"/>
                </a:lnTo>
                <a:lnTo>
                  <a:pt x="6242430" y="0"/>
                </a:lnTo>
                <a:lnTo>
                  <a:pt x="14242952" y="0"/>
                </a:lnTo>
                <a:close/>
              </a:path>
            </a:pathLst>
          </a:custGeom>
          <a:solidFill>
            <a:srgbClr val="2B328A"/>
          </a:solidFill>
          <a:ln w="72701" cap="flat">
            <a:noFill/>
            <a:prstDash val="solid"/>
            <a:miter/>
          </a:ln>
        </p:spPr>
        <p:txBody>
          <a:bodyPr lIns="91436" tIns="45718" rIns="91436" bIns="45718" rtlCol="0" anchor="ctr"/>
          <a:lstStyle/>
          <a:p>
            <a:pPr defTabSz="1219140"/>
            <a:endParaRPr lang="ru-RU" sz="240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5774041-5C2F-7781-C16B-A74D2670B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285" y="6197602"/>
            <a:ext cx="12220575" cy="70118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5002EF7-1F44-BA37-1219-42A20A5A15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99" y="243017"/>
            <a:ext cx="9566091" cy="6409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CB8EA05-D027-5C20-5357-6A8AC4144E20}"/>
              </a:ext>
            </a:extLst>
          </p:cNvPr>
          <p:cNvSpPr txBox="1"/>
          <p:nvPr/>
        </p:nvSpPr>
        <p:spPr>
          <a:xfrm>
            <a:off x="726466" y="518729"/>
            <a:ext cx="82726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pPr defTabSz="1219140"/>
            <a:r>
              <a:rPr lang="ru-RU" b="1" dirty="0" smtClean="0">
                <a:latin typeface="Open Sans" charset="0"/>
                <a:cs typeface="Open Sans" charset="0"/>
              </a:rPr>
              <a:t>Спасибо за внимание</a:t>
            </a:r>
            <a:r>
              <a:rPr lang="ru-RU" dirty="0"/>
              <a:t> </a:t>
            </a:r>
          </a:p>
        </p:txBody>
      </p:sp>
      <p:grpSp>
        <p:nvGrpSpPr>
          <p:cNvPr id="45" name="Рисунок 17">
            <a:extLst>
              <a:ext uri="{FF2B5EF4-FFF2-40B4-BE49-F238E27FC236}">
                <a16:creationId xmlns="" xmlns:a16="http://schemas.microsoft.com/office/drawing/2014/main" id="{2A4819E3-349C-31DE-2110-1E028E370AF0}"/>
              </a:ext>
            </a:extLst>
          </p:cNvPr>
          <p:cNvGrpSpPr/>
          <p:nvPr/>
        </p:nvGrpSpPr>
        <p:grpSpPr>
          <a:xfrm>
            <a:off x="10153792" y="518729"/>
            <a:ext cx="1514035" cy="255233"/>
            <a:chOff x="10153790" y="518726"/>
            <a:chExt cx="1514035" cy="255233"/>
          </a:xfrm>
          <a:solidFill>
            <a:schemeClr val="bg1"/>
          </a:solidFill>
        </p:grpSpPr>
        <p:sp>
          <p:nvSpPr>
            <p:cNvPr id="46" name="Полилиния: фигура 45">
              <a:extLst>
                <a:ext uri="{FF2B5EF4-FFF2-40B4-BE49-F238E27FC236}">
                  <a16:creationId xmlns="" xmlns:a16="http://schemas.microsoft.com/office/drawing/2014/main" id="{A109B7C0-8711-F16E-116F-44C55C094870}"/>
                </a:ext>
              </a:extLst>
            </p:cNvPr>
            <p:cNvSpPr/>
            <p:nvPr/>
          </p:nvSpPr>
          <p:spPr>
            <a:xfrm>
              <a:off x="10153790" y="518726"/>
              <a:ext cx="242310" cy="255233"/>
            </a:xfrm>
            <a:custGeom>
              <a:avLst/>
              <a:gdLst>
                <a:gd name="connsiteX0" fmla="*/ 216868 w 242310"/>
                <a:gd name="connsiteY0" fmla="*/ 170829 h 255233"/>
                <a:gd name="connsiteX1" fmla="*/ 242310 w 242310"/>
                <a:gd name="connsiteY1" fmla="*/ 196271 h 255233"/>
                <a:gd name="connsiteX2" fmla="*/ 242310 w 242310"/>
                <a:gd name="connsiteY2" fmla="*/ 255234 h 255233"/>
                <a:gd name="connsiteX3" fmla="*/ 193848 w 242310"/>
                <a:gd name="connsiteY3" fmla="*/ 255234 h 255233"/>
                <a:gd name="connsiteX4" fmla="*/ 193848 w 242310"/>
                <a:gd name="connsiteY4" fmla="*/ 212829 h 255233"/>
                <a:gd name="connsiteX5" fmla="*/ 0 w 242310"/>
                <a:gd name="connsiteY5" fmla="*/ 212829 h 255233"/>
                <a:gd name="connsiteX6" fmla="*/ 0 w 242310"/>
                <a:gd name="connsiteY6" fmla="*/ 0 h 255233"/>
                <a:gd name="connsiteX7" fmla="*/ 48462 w 242310"/>
                <a:gd name="connsiteY7" fmla="*/ 0 h 255233"/>
                <a:gd name="connsiteX8" fmla="*/ 48462 w 242310"/>
                <a:gd name="connsiteY8" fmla="*/ 170425 h 255233"/>
                <a:gd name="connsiteX9" fmla="*/ 137309 w 242310"/>
                <a:gd name="connsiteY9" fmla="*/ 170425 h 255233"/>
                <a:gd name="connsiteX10" fmla="*/ 137309 w 242310"/>
                <a:gd name="connsiteY10" fmla="*/ 0 h 255233"/>
                <a:gd name="connsiteX11" fmla="*/ 185771 w 242310"/>
                <a:gd name="connsiteY11" fmla="*/ 0 h 255233"/>
                <a:gd name="connsiteX12" fmla="*/ 185771 w 242310"/>
                <a:gd name="connsiteY12" fmla="*/ 170425 h 255233"/>
                <a:gd name="connsiteX13" fmla="*/ 216868 w 242310"/>
                <a:gd name="connsiteY13" fmla="*/ 170425 h 2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310" h="255233">
                  <a:moveTo>
                    <a:pt x="216868" y="170829"/>
                  </a:moveTo>
                  <a:cubicBezTo>
                    <a:pt x="233829" y="170829"/>
                    <a:pt x="242310" y="179310"/>
                    <a:pt x="242310" y="196271"/>
                  </a:cubicBezTo>
                  <a:lnTo>
                    <a:pt x="242310" y="255234"/>
                  </a:lnTo>
                  <a:lnTo>
                    <a:pt x="193848" y="255234"/>
                  </a:lnTo>
                  <a:lnTo>
                    <a:pt x="193848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137309" y="170425"/>
                  </a:lnTo>
                  <a:lnTo>
                    <a:pt x="137309" y="0"/>
                  </a:lnTo>
                  <a:lnTo>
                    <a:pt x="185771" y="0"/>
                  </a:lnTo>
                  <a:lnTo>
                    <a:pt x="185771" y="170425"/>
                  </a:lnTo>
                  <a:lnTo>
                    <a:pt x="216868" y="170425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/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="" xmlns:a16="http://schemas.microsoft.com/office/drawing/2014/main" id="{3399EF41-287B-80F0-11FD-89670B929D4C}"/>
                </a:ext>
              </a:extLst>
            </p:cNvPr>
            <p:cNvSpPr/>
            <p:nvPr/>
          </p:nvSpPr>
          <p:spPr>
            <a:xfrm>
              <a:off x="10423159" y="518726"/>
              <a:ext cx="210809" cy="212829"/>
            </a:xfrm>
            <a:custGeom>
              <a:avLst/>
              <a:gdLst>
                <a:gd name="connsiteX0" fmla="*/ 210810 w 210809"/>
                <a:gd name="connsiteY0" fmla="*/ 212829 h 212829"/>
                <a:gd name="connsiteX1" fmla="*/ 162348 w 210809"/>
                <a:gd name="connsiteY1" fmla="*/ 212829 h 212829"/>
                <a:gd name="connsiteX2" fmla="*/ 162348 w 210809"/>
                <a:gd name="connsiteY2" fmla="*/ 42404 h 212829"/>
                <a:gd name="connsiteX3" fmla="*/ 171233 w 210809"/>
                <a:gd name="connsiteY3" fmla="*/ 12116 h 212829"/>
                <a:gd name="connsiteX4" fmla="*/ 159117 w 210809"/>
                <a:gd name="connsiteY4" fmla="*/ 12116 h 212829"/>
                <a:gd name="connsiteX5" fmla="*/ 94905 w 210809"/>
                <a:gd name="connsiteY5" fmla="*/ 212829 h 212829"/>
                <a:gd name="connsiteX6" fmla="*/ 0 w 210809"/>
                <a:gd name="connsiteY6" fmla="*/ 212829 h 212829"/>
                <a:gd name="connsiteX7" fmla="*/ 0 w 210809"/>
                <a:gd name="connsiteY7" fmla="*/ 0 h 212829"/>
                <a:gd name="connsiteX8" fmla="*/ 48462 w 210809"/>
                <a:gd name="connsiteY8" fmla="*/ 0 h 212829"/>
                <a:gd name="connsiteX9" fmla="*/ 48462 w 210809"/>
                <a:gd name="connsiteY9" fmla="*/ 170425 h 212829"/>
                <a:gd name="connsiteX10" fmla="*/ 39577 w 210809"/>
                <a:gd name="connsiteY10" fmla="*/ 200714 h 212829"/>
                <a:gd name="connsiteX11" fmla="*/ 51693 w 210809"/>
                <a:gd name="connsiteY11" fmla="*/ 200714 h 212829"/>
                <a:gd name="connsiteX12" fmla="*/ 115905 w 210809"/>
                <a:gd name="connsiteY12" fmla="*/ 0 h 212829"/>
                <a:gd name="connsiteX13" fmla="*/ 210810 w 210809"/>
                <a:gd name="connsiteY13" fmla="*/ 0 h 212829"/>
                <a:gd name="connsiteX14" fmla="*/ 210810 w 210809"/>
                <a:gd name="connsiteY14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809" h="212829">
                  <a:moveTo>
                    <a:pt x="210810" y="212829"/>
                  </a:moveTo>
                  <a:lnTo>
                    <a:pt x="162348" y="212829"/>
                  </a:lnTo>
                  <a:lnTo>
                    <a:pt x="162348" y="42404"/>
                  </a:lnTo>
                  <a:lnTo>
                    <a:pt x="171233" y="12116"/>
                  </a:lnTo>
                  <a:lnTo>
                    <a:pt x="159117" y="12116"/>
                  </a:lnTo>
                  <a:lnTo>
                    <a:pt x="94905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39577" y="200714"/>
                  </a:lnTo>
                  <a:lnTo>
                    <a:pt x="51693" y="200714"/>
                  </a:lnTo>
                  <a:lnTo>
                    <a:pt x="115905" y="0"/>
                  </a:lnTo>
                  <a:lnTo>
                    <a:pt x="210810" y="0"/>
                  </a:lnTo>
                  <a:lnTo>
                    <a:pt x="210810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/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="" xmlns:a16="http://schemas.microsoft.com/office/drawing/2014/main" id="{B2BB6DCE-9D6C-4C46-8D63-B719F0197AF9}"/>
                </a:ext>
              </a:extLst>
            </p:cNvPr>
            <p:cNvSpPr/>
            <p:nvPr/>
          </p:nvSpPr>
          <p:spPr>
            <a:xfrm>
              <a:off x="10651334" y="519130"/>
              <a:ext cx="244733" cy="212425"/>
            </a:xfrm>
            <a:custGeom>
              <a:avLst/>
              <a:gdLst>
                <a:gd name="connsiteX0" fmla="*/ 218483 w 244733"/>
                <a:gd name="connsiteY0" fmla="*/ 48866 h 212425"/>
                <a:gd name="connsiteX1" fmla="*/ 244733 w 244733"/>
                <a:gd name="connsiteY1" fmla="*/ 106617 h 212425"/>
                <a:gd name="connsiteX2" fmla="*/ 218483 w 244733"/>
                <a:gd name="connsiteY2" fmla="*/ 164771 h 212425"/>
                <a:gd name="connsiteX3" fmla="*/ 143771 w 244733"/>
                <a:gd name="connsiteY3" fmla="*/ 190214 h 212425"/>
                <a:gd name="connsiteX4" fmla="*/ 143771 w 244733"/>
                <a:gd name="connsiteY4" fmla="*/ 212425 h 212425"/>
                <a:gd name="connsiteX5" fmla="*/ 101367 w 244733"/>
                <a:gd name="connsiteY5" fmla="*/ 212425 h 212425"/>
                <a:gd name="connsiteX6" fmla="*/ 101367 w 244733"/>
                <a:gd name="connsiteY6" fmla="*/ 190214 h 212425"/>
                <a:gd name="connsiteX7" fmla="*/ 26250 w 244733"/>
                <a:gd name="connsiteY7" fmla="*/ 164771 h 212425"/>
                <a:gd name="connsiteX8" fmla="*/ 0 w 244733"/>
                <a:gd name="connsiteY8" fmla="*/ 106617 h 212425"/>
                <a:gd name="connsiteX9" fmla="*/ 26250 w 244733"/>
                <a:gd name="connsiteY9" fmla="*/ 48866 h 212425"/>
                <a:gd name="connsiteX10" fmla="*/ 100963 w 244733"/>
                <a:gd name="connsiteY10" fmla="*/ 23423 h 212425"/>
                <a:gd name="connsiteX11" fmla="*/ 100963 w 244733"/>
                <a:gd name="connsiteY11" fmla="*/ 0 h 212425"/>
                <a:gd name="connsiteX12" fmla="*/ 143367 w 244733"/>
                <a:gd name="connsiteY12" fmla="*/ 0 h 212425"/>
                <a:gd name="connsiteX13" fmla="*/ 143367 w 244733"/>
                <a:gd name="connsiteY13" fmla="*/ 23423 h 212425"/>
                <a:gd name="connsiteX14" fmla="*/ 218483 w 244733"/>
                <a:gd name="connsiteY14" fmla="*/ 48866 h 212425"/>
                <a:gd name="connsiteX15" fmla="*/ 61385 w 244733"/>
                <a:gd name="connsiteY15" fmla="*/ 77135 h 212425"/>
                <a:gd name="connsiteX16" fmla="*/ 48866 w 244733"/>
                <a:gd name="connsiteY16" fmla="*/ 106617 h 212425"/>
                <a:gd name="connsiteX17" fmla="*/ 61385 w 244733"/>
                <a:gd name="connsiteY17" fmla="*/ 136502 h 212425"/>
                <a:gd name="connsiteX18" fmla="*/ 101367 w 244733"/>
                <a:gd name="connsiteY18" fmla="*/ 148617 h 212425"/>
                <a:gd name="connsiteX19" fmla="*/ 101367 w 244733"/>
                <a:gd name="connsiteY19" fmla="*/ 65424 h 212425"/>
                <a:gd name="connsiteX20" fmla="*/ 61385 w 244733"/>
                <a:gd name="connsiteY20" fmla="*/ 77135 h 212425"/>
                <a:gd name="connsiteX21" fmla="*/ 143771 w 244733"/>
                <a:gd name="connsiteY21" fmla="*/ 148213 h 212425"/>
                <a:gd name="connsiteX22" fmla="*/ 183752 w 244733"/>
                <a:gd name="connsiteY22" fmla="*/ 136098 h 212425"/>
                <a:gd name="connsiteX23" fmla="*/ 196271 w 244733"/>
                <a:gd name="connsiteY23" fmla="*/ 106213 h 212425"/>
                <a:gd name="connsiteX24" fmla="*/ 183752 w 244733"/>
                <a:gd name="connsiteY24" fmla="*/ 76732 h 212425"/>
                <a:gd name="connsiteX25" fmla="*/ 143771 w 244733"/>
                <a:gd name="connsiteY25" fmla="*/ 65020 h 212425"/>
                <a:gd name="connsiteX26" fmla="*/ 143771 w 244733"/>
                <a:gd name="connsiteY26" fmla="*/ 148213 h 21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733" h="212425">
                  <a:moveTo>
                    <a:pt x="218483" y="48866"/>
                  </a:moveTo>
                  <a:cubicBezTo>
                    <a:pt x="235849" y="63001"/>
                    <a:pt x="244733" y="82386"/>
                    <a:pt x="244733" y="106617"/>
                  </a:cubicBezTo>
                  <a:cubicBezTo>
                    <a:pt x="244733" y="130848"/>
                    <a:pt x="235849" y="150232"/>
                    <a:pt x="218483" y="164771"/>
                  </a:cubicBezTo>
                  <a:cubicBezTo>
                    <a:pt x="201118" y="179310"/>
                    <a:pt x="176079" y="187791"/>
                    <a:pt x="143771" y="190214"/>
                  </a:cubicBezTo>
                  <a:lnTo>
                    <a:pt x="143771" y="212425"/>
                  </a:lnTo>
                  <a:lnTo>
                    <a:pt x="101367" y="212425"/>
                  </a:lnTo>
                  <a:lnTo>
                    <a:pt x="101367" y="190214"/>
                  </a:lnTo>
                  <a:cubicBezTo>
                    <a:pt x="68655" y="187387"/>
                    <a:pt x="43616" y="178906"/>
                    <a:pt x="26250" y="164771"/>
                  </a:cubicBezTo>
                  <a:cubicBezTo>
                    <a:pt x="8885" y="150232"/>
                    <a:pt x="0" y="130848"/>
                    <a:pt x="0" y="106617"/>
                  </a:cubicBezTo>
                  <a:cubicBezTo>
                    <a:pt x="0" y="82386"/>
                    <a:pt x="8885" y="63001"/>
                    <a:pt x="26250" y="48866"/>
                  </a:cubicBezTo>
                  <a:cubicBezTo>
                    <a:pt x="43616" y="34731"/>
                    <a:pt x="68655" y="26250"/>
                    <a:pt x="100963" y="23423"/>
                  </a:cubicBezTo>
                  <a:lnTo>
                    <a:pt x="100963" y="0"/>
                  </a:lnTo>
                  <a:lnTo>
                    <a:pt x="143367" y="0"/>
                  </a:lnTo>
                  <a:lnTo>
                    <a:pt x="143367" y="23423"/>
                  </a:lnTo>
                  <a:cubicBezTo>
                    <a:pt x="176079" y="25846"/>
                    <a:pt x="201118" y="34327"/>
                    <a:pt x="218483" y="48866"/>
                  </a:cubicBezTo>
                  <a:close/>
                  <a:moveTo>
                    <a:pt x="61385" y="77135"/>
                  </a:moveTo>
                  <a:cubicBezTo>
                    <a:pt x="52904" y="83193"/>
                    <a:pt x="48866" y="93290"/>
                    <a:pt x="48866" y="106617"/>
                  </a:cubicBezTo>
                  <a:cubicBezTo>
                    <a:pt x="48866" y="119944"/>
                    <a:pt x="52904" y="130040"/>
                    <a:pt x="61385" y="136502"/>
                  </a:cubicBezTo>
                  <a:cubicBezTo>
                    <a:pt x="69866" y="142963"/>
                    <a:pt x="83193" y="147002"/>
                    <a:pt x="101367" y="148617"/>
                  </a:cubicBezTo>
                  <a:lnTo>
                    <a:pt x="101367" y="65424"/>
                  </a:lnTo>
                  <a:cubicBezTo>
                    <a:pt x="83193" y="67039"/>
                    <a:pt x="69866" y="70674"/>
                    <a:pt x="61385" y="77135"/>
                  </a:cubicBezTo>
                  <a:close/>
                  <a:moveTo>
                    <a:pt x="143771" y="148213"/>
                  </a:moveTo>
                  <a:cubicBezTo>
                    <a:pt x="161944" y="146598"/>
                    <a:pt x="175271" y="142559"/>
                    <a:pt x="183752" y="136098"/>
                  </a:cubicBezTo>
                  <a:cubicBezTo>
                    <a:pt x="192233" y="129636"/>
                    <a:pt x="196271" y="119944"/>
                    <a:pt x="196271" y="106213"/>
                  </a:cubicBezTo>
                  <a:cubicBezTo>
                    <a:pt x="196271" y="92886"/>
                    <a:pt x="192233" y="82789"/>
                    <a:pt x="183752" y="76732"/>
                  </a:cubicBezTo>
                  <a:cubicBezTo>
                    <a:pt x="175271" y="70674"/>
                    <a:pt x="161944" y="66635"/>
                    <a:pt x="143771" y="65020"/>
                  </a:cubicBezTo>
                  <a:lnTo>
                    <a:pt x="143771" y="148213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/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6783A37C-1C9D-E831-80AB-3CFEB644C877}"/>
                </a:ext>
              </a:extLst>
            </p:cNvPr>
            <p:cNvSpPr/>
            <p:nvPr/>
          </p:nvSpPr>
          <p:spPr>
            <a:xfrm>
              <a:off x="10917068" y="518726"/>
              <a:ext cx="170828" cy="213233"/>
            </a:xfrm>
            <a:custGeom>
              <a:avLst/>
              <a:gdLst>
                <a:gd name="connsiteX0" fmla="*/ 76328 w 170828"/>
                <a:gd name="connsiteY0" fmla="*/ 0 h 213233"/>
                <a:gd name="connsiteX1" fmla="*/ 114290 w 170828"/>
                <a:gd name="connsiteY1" fmla="*/ 2827 h 213233"/>
                <a:gd name="connsiteX2" fmla="*/ 143367 w 170828"/>
                <a:gd name="connsiteY2" fmla="*/ 12923 h 213233"/>
                <a:gd name="connsiteX3" fmla="*/ 163963 w 170828"/>
                <a:gd name="connsiteY3" fmla="*/ 35943 h 213233"/>
                <a:gd name="connsiteX4" fmla="*/ 170829 w 170828"/>
                <a:gd name="connsiteY4" fmla="*/ 74712 h 213233"/>
                <a:gd name="connsiteX5" fmla="*/ 165983 w 170828"/>
                <a:gd name="connsiteY5" fmla="*/ 107424 h 213233"/>
                <a:gd name="connsiteX6" fmla="*/ 153059 w 170828"/>
                <a:gd name="connsiteY6" fmla="*/ 129232 h 213233"/>
                <a:gd name="connsiteX7" fmla="*/ 132463 w 170828"/>
                <a:gd name="connsiteY7" fmla="*/ 142155 h 213233"/>
                <a:gd name="connsiteX8" fmla="*/ 107020 w 170828"/>
                <a:gd name="connsiteY8" fmla="*/ 148213 h 213233"/>
                <a:gd name="connsiteX9" fmla="*/ 76328 w 170828"/>
                <a:gd name="connsiteY9" fmla="*/ 149829 h 213233"/>
                <a:gd name="connsiteX10" fmla="*/ 48462 w 170828"/>
                <a:gd name="connsiteY10" fmla="*/ 149829 h 213233"/>
                <a:gd name="connsiteX11" fmla="*/ 48462 w 170828"/>
                <a:gd name="connsiteY11" fmla="*/ 213233 h 213233"/>
                <a:gd name="connsiteX12" fmla="*/ 0 w 170828"/>
                <a:gd name="connsiteY12" fmla="*/ 213233 h 213233"/>
                <a:gd name="connsiteX13" fmla="*/ 0 w 170828"/>
                <a:gd name="connsiteY13" fmla="*/ 0 h 213233"/>
                <a:gd name="connsiteX14" fmla="*/ 76328 w 170828"/>
                <a:gd name="connsiteY14" fmla="*/ 0 h 213233"/>
                <a:gd name="connsiteX15" fmla="*/ 79155 w 170828"/>
                <a:gd name="connsiteY15" fmla="*/ 107424 h 213233"/>
                <a:gd name="connsiteX16" fmla="*/ 112674 w 170828"/>
                <a:gd name="connsiteY16" fmla="*/ 101367 h 213233"/>
                <a:gd name="connsiteX17" fmla="*/ 122367 w 170828"/>
                <a:gd name="connsiteY17" fmla="*/ 74712 h 213233"/>
                <a:gd name="connsiteX18" fmla="*/ 112674 w 170828"/>
                <a:gd name="connsiteY18" fmla="*/ 48462 h 213233"/>
                <a:gd name="connsiteX19" fmla="*/ 79155 w 170828"/>
                <a:gd name="connsiteY19" fmla="*/ 42404 h 213233"/>
                <a:gd name="connsiteX20" fmla="*/ 48058 w 170828"/>
                <a:gd name="connsiteY20" fmla="*/ 42404 h 213233"/>
                <a:gd name="connsiteX21" fmla="*/ 48058 w 170828"/>
                <a:gd name="connsiteY21" fmla="*/ 107424 h 213233"/>
                <a:gd name="connsiteX22" fmla="*/ 79155 w 170828"/>
                <a:gd name="connsiteY22" fmla="*/ 107424 h 2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28" h="213233">
                  <a:moveTo>
                    <a:pt x="76328" y="0"/>
                  </a:moveTo>
                  <a:cubicBezTo>
                    <a:pt x="91270" y="0"/>
                    <a:pt x="103790" y="808"/>
                    <a:pt x="114290" y="2827"/>
                  </a:cubicBezTo>
                  <a:cubicBezTo>
                    <a:pt x="124790" y="4442"/>
                    <a:pt x="134482" y="8077"/>
                    <a:pt x="143367" y="12923"/>
                  </a:cubicBezTo>
                  <a:cubicBezTo>
                    <a:pt x="152656" y="17769"/>
                    <a:pt x="159521" y="25443"/>
                    <a:pt x="163963" y="35943"/>
                  </a:cubicBezTo>
                  <a:cubicBezTo>
                    <a:pt x="168406" y="46039"/>
                    <a:pt x="170829" y="58962"/>
                    <a:pt x="170829" y="74712"/>
                  </a:cubicBezTo>
                  <a:cubicBezTo>
                    <a:pt x="170829" y="87232"/>
                    <a:pt x="169213" y="98136"/>
                    <a:pt x="165983" y="107424"/>
                  </a:cubicBezTo>
                  <a:cubicBezTo>
                    <a:pt x="162752" y="116309"/>
                    <a:pt x="158309" y="123578"/>
                    <a:pt x="153059" y="129232"/>
                  </a:cubicBezTo>
                  <a:cubicBezTo>
                    <a:pt x="147809" y="134482"/>
                    <a:pt x="140944" y="138925"/>
                    <a:pt x="132463" y="142155"/>
                  </a:cubicBezTo>
                  <a:cubicBezTo>
                    <a:pt x="123982" y="145386"/>
                    <a:pt x="115501" y="147406"/>
                    <a:pt x="107020" y="148213"/>
                  </a:cubicBezTo>
                  <a:cubicBezTo>
                    <a:pt x="98540" y="149021"/>
                    <a:pt x="88039" y="149829"/>
                    <a:pt x="76328" y="149829"/>
                  </a:cubicBezTo>
                  <a:lnTo>
                    <a:pt x="48462" y="149829"/>
                  </a:lnTo>
                  <a:lnTo>
                    <a:pt x="48462" y="213233"/>
                  </a:lnTo>
                  <a:lnTo>
                    <a:pt x="0" y="213233"/>
                  </a:lnTo>
                  <a:lnTo>
                    <a:pt x="0" y="0"/>
                  </a:lnTo>
                  <a:lnTo>
                    <a:pt x="76328" y="0"/>
                  </a:lnTo>
                  <a:close/>
                  <a:moveTo>
                    <a:pt x="79155" y="107424"/>
                  </a:moveTo>
                  <a:cubicBezTo>
                    <a:pt x="94905" y="107424"/>
                    <a:pt x="106213" y="105405"/>
                    <a:pt x="112674" y="101367"/>
                  </a:cubicBezTo>
                  <a:cubicBezTo>
                    <a:pt x="119136" y="97328"/>
                    <a:pt x="122367" y="88443"/>
                    <a:pt x="122367" y="74712"/>
                  </a:cubicBezTo>
                  <a:cubicBezTo>
                    <a:pt x="122367" y="60981"/>
                    <a:pt x="119136" y="52097"/>
                    <a:pt x="112674" y="48462"/>
                  </a:cubicBezTo>
                  <a:cubicBezTo>
                    <a:pt x="106213" y="44827"/>
                    <a:pt x="94905" y="42404"/>
                    <a:pt x="79155" y="42404"/>
                  </a:cubicBezTo>
                  <a:lnTo>
                    <a:pt x="48058" y="42404"/>
                  </a:lnTo>
                  <a:lnTo>
                    <a:pt x="48058" y="107424"/>
                  </a:lnTo>
                  <a:lnTo>
                    <a:pt x="79155" y="107424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/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="" xmlns:a16="http://schemas.microsoft.com/office/drawing/2014/main" id="{89F4CA76-5868-09B0-472F-1912E0C3BFB5}"/>
                </a:ext>
              </a:extLst>
            </p:cNvPr>
            <p:cNvSpPr/>
            <p:nvPr/>
          </p:nvSpPr>
          <p:spPr>
            <a:xfrm>
              <a:off x="11079012" y="518726"/>
              <a:ext cx="222521" cy="212829"/>
            </a:xfrm>
            <a:custGeom>
              <a:avLst/>
              <a:gdLst>
                <a:gd name="connsiteX0" fmla="*/ 173656 w 222521"/>
                <a:gd name="connsiteY0" fmla="*/ 212829 h 212829"/>
                <a:gd name="connsiteX1" fmla="*/ 154271 w 222521"/>
                <a:gd name="connsiteY1" fmla="*/ 144579 h 212829"/>
                <a:gd name="connsiteX2" fmla="*/ 67847 w 222521"/>
                <a:gd name="connsiteY2" fmla="*/ 144579 h 212829"/>
                <a:gd name="connsiteX3" fmla="*/ 48866 w 222521"/>
                <a:gd name="connsiteY3" fmla="*/ 212829 h 212829"/>
                <a:gd name="connsiteX4" fmla="*/ 0 w 222521"/>
                <a:gd name="connsiteY4" fmla="*/ 212829 h 212829"/>
                <a:gd name="connsiteX5" fmla="*/ 61385 w 222521"/>
                <a:gd name="connsiteY5" fmla="*/ 0 h 212829"/>
                <a:gd name="connsiteX6" fmla="*/ 161136 w 222521"/>
                <a:gd name="connsiteY6" fmla="*/ 0 h 212829"/>
                <a:gd name="connsiteX7" fmla="*/ 222522 w 222521"/>
                <a:gd name="connsiteY7" fmla="*/ 212829 h 212829"/>
                <a:gd name="connsiteX8" fmla="*/ 173656 w 222521"/>
                <a:gd name="connsiteY8" fmla="*/ 212829 h 212829"/>
                <a:gd name="connsiteX9" fmla="*/ 79559 w 222521"/>
                <a:gd name="connsiteY9" fmla="*/ 102578 h 212829"/>
                <a:gd name="connsiteX10" fmla="*/ 142155 w 222521"/>
                <a:gd name="connsiteY10" fmla="*/ 102578 h 212829"/>
                <a:gd name="connsiteX11" fmla="*/ 116713 w 222521"/>
                <a:gd name="connsiteY11" fmla="*/ 12519 h 212829"/>
                <a:gd name="connsiteX12" fmla="*/ 104597 w 222521"/>
                <a:gd name="connsiteY12" fmla="*/ 12519 h 212829"/>
                <a:gd name="connsiteX13" fmla="*/ 79559 w 222521"/>
                <a:gd name="connsiteY13" fmla="*/ 102578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21" h="212829">
                  <a:moveTo>
                    <a:pt x="173656" y="212829"/>
                  </a:moveTo>
                  <a:lnTo>
                    <a:pt x="154271" y="144579"/>
                  </a:lnTo>
                  <a:lnTo>
                    <a:pt x="67847" y="144579"/>
                  </a:lnTo>
                  <a:lnTo>
                    <a:pt x="48866" y="212829"/>
                  </a:lnTo>
                  <a:lnTo>
                    <a:pt x="0" y="212829"/>
                  </a:lnTo>
                  <a:lnTo>
                    <a:pt x="61385" y="0"/>
                  </a:lnTo>
                  <a:lnTo>
                    <a:pt x="161136" y="0"/>
                  </a:lnTo>
                  <a:lnTo>
                    <a:pt x="222522" y="212829"/>
                  </a:lnTo>
                  <a:lnTo>
                    <a:pt x="173656" y="212829"/>
                  </a:lnTo>
                  <a:close/>
                  <a:moveTo>
                    <a:pt x="79559" y="102578"/>
                  </a:moveTo>
                  <a:lnTo>
                    <a:pt x="142155" y="102578"/>
                  </a:lnTo>
                  <a:lnTo>
                    <a:pt x="116713" y="12519"/>
                  </a:lnTo>
                  <a:lnTo>
                    <a:pt x="104597" y="12519"/>
                  </a:lnTo>
                  <a:lnTo>
                    <a:pt x="79559" y="102578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/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="" xmlns:a16="http://schemas.microsoft.com/office/drawing/2014/main" id="{672B45B6-E049-E27B-FC07-274508F30C76}"/>
                </a:ext>
              </a:extLst>
            </p:cNvPr>
            <p:cNvSpPr/>
            <p:nvPr/>
          </p:nvSpPr>
          <p:spPr>
            <a:xfrm>
              <a:off x="11322130" y="519130"/>
              <a:ext cx="182944" cy="212829"/>
            </a:xfrm>
            <a:custGeom>
              <a:avLst/>
              <a:gdLst>
                <a:gd name="connsiteX0" fmla="*/ 182944 w 182944"/>
                <a:gd name="connsiteY0" fmla="*/ 134482 h 212829"/>
                <a:gd name="connsiteX1" fmla="*/ 182944 w 182944"/>
                <a:gd name="connsiteY1" fmla="*/ 176887 h 212829"/>
                <a:gd name="connsiteX2" fmla="*/ 159521 w 182944"/>
                <a:gd name="connsiteY2" fmla="*/ 176887 h 212829"/>
                <a:gd name="connsiteX3" fmla="*/ 159521 w 182944"/>
                <a:gd name="connsiteY3" fmla="*/ 212829 h 212829"/>
                <a:gd name="connsiteX4" fmla="*/ 111059 w 182944"/>
                <a:gd name="connsiteY4" fmla="*/ 212829 h 212829"/>
                <a:gd name="connsiteX5" fmla="*/ 111059 w 182944"/>
                <a:gd name="connsiteY5" fmla="*/ 176887 h 212829"/>
                <a:gd name="connsiteX6" fmla="*/ 0 w 182944"/>
                <a:gd name="connsiteY6" fmla="*/ 176887 h 212829"/>
                <a:gd name="connsiteX7" fmla="*/ 0 w 182944"/>
                <a:gd name="connsiteY7" fmla="*/ 88847 h 212829"/>
                <a:gd name="connsiteX8" fmla="*/ 60578 w 182944"/>
                <a:gd name="connsiteY8" fmla="*/ 60174 h 212829"/>
                <a:gd name="connsiteX9" fmla="*/ 85616 w 182944"/>
                <a:gd name="connsiteY9" fmla="*/ 0 h 212829"/>
                <a:gd name="connsiteX10" fmla="*/ 134078 w 182944"/>
                <a:gd name="connsiteY10" fmla="*/ 0 h 212829"/>
                <a:gd name="connsiteX11" fmla="*/ 100559 w 182944"/>
                <a:gd name="connsiteY11" fmla="*/ 86020 h 212829"/>
                <a:gd name="connsiteX12" fmla="*/ 12519 w 182944"/>
                <a:gd name="connsiteY12" fmla="*/ 131251 h 212829"/>
                <a:gd name="connsiteX13" fmla="*/ 12519 w 182944"/>
                <a:gd name="connsiteY13" fmla="*/ 143367 h 212829"/>
                <a:gd name="connsiteX14" fmla="*/ 42808 w 182944"/>
                <a:gd name="connsiteY14" fmla="*/ 134482 h 212829"/>
                <a:gd name="connsiteX15" fmla="*/ 111463 w 182944"/>
                <a:gd name="connsiteY15" fmla="*/ 134482 h 212829"/>
                <a:gd name="connsiteX16" fmla="*/ 111463 w 182944"/>
                <a:gd name="connsiteY16" fmla="*/ 87232 h 212829"/>
                <a:gd name="connsiteX17" fmla="*/ 159925 w 182944"/>
                <a:gd name="connsiteY17" fmla="*/ 87232 h 212829"/>
                <a:gd name="connsiteX18" fmla="*/ 159925 w 182944"/>
                <a:gd name="connsiteY18" fmla="*/ 134482 h 212829"/>
                <a:gd name="connsiteX19" fmla="*/ 182944 w 182944"/>
                <a:gd name="connsiteY19" fmla="*/ 134482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44" h="212829">
                  <a:moveTo>
                    <a:pt x="182944" y="134482"/>
                  </a:moveTo>
                  <a:lnTo>
                    <a:pt x="182944" y="176887"/>
                  </a:lnTo>
                  <a:lnTo>
                    <a:pt x="159521" y="176887"/>
                  </a:lnTo>
                  <a:lnTo>
                    <a:pt x="159521" y="212829"/>
                  </a:lnTo>
                  <a:lnTo>
                    <a:pt x="111059" y="212829"/>
                  </a:lnTo>
                  <a:lnTo>
                    <a:pt x="111059" y="176887"/>
                  </a:lnTo>
                  <a:lnTo>
                    <a:pt x="0" y="176887"/>
                  </a:lnTo>
                  <a:lnTo>
                    <a:pt x="0" y="88847"/>
                  </a:lnTo>
                  <a:cubicBezTo>
                    <a:pt x="25443" y="84809"/>
                    <a:pt x="45635" y="75116"/>
                    <a:pt x="60578" y="60174"/>
                  </a:cubicBezTo>
                  <a:cubicBezTo>
                    <a:pt x="75520" y="44827"/>
                    <a:pt x="83597" y="25039"/>
                    <a:pt x="85616" y="0"/>
                  </a:cubicBezTo>
                  <a:lnTo>
                    <a:pt x="134078" y="0"/>
                  </a:lnTo>
                  <a:cubicBezTo>
                    <a:pt x="132463" y="35135"/>
                    <a:pt x="121155" y="63808"/>
                    <a:pt x="100559" y="86020"/>
                  </a:cubicBezTo>
                  <a:cubicBezTo>
                    <a:pt x="79558" y="108636"/>
                    <a:pt x="50481" y="123578"/>
                    <a:pt x="12519" y="131251"/>
                  </a:cubicBezTo>
                  <a:lnTo>
                    <a:pt x="12519" y="143367"/>
                  </a:lnTo>
                  <a:lnTo>
                    <a:pt x="42808" y="134482"/>
                  </a:lnTo>
                  <a:lnTo>
                    <a:pt x="111463" y="134482"/>
                  </a:lnTo>
                  <a:lnTo>
                    <a:pt x="111463" y="87232"/>
                  </a:lnTo>
                  <a:lnTo>
                    <a:pt x="159925" y="87232"/>
                  </a:lnTo>
                  <a:lnTo>
                    <a:pt x="159925" y="134482"/>
                  </a:lnTo>
                  <a:lnTo>
                    <a:pt x="182944" y="134482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/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="" xmlns:a16="http://schemas.microsoft.com/office/drawing/2014/main" id="{043522D6-2982-CF32-CAB9-D9617E1C902E}"/>
                </a:ext>
              </a:extLst>
            </p:cNvPr>
            <p:cNvSpPr/>
            <p:nvPr/>
          </p:nvSpPr>
          <p:spPr>
            <a:xfrm>
              <a:off x="11502248" y="518726"/>
              <a:ext cx="165578" cy="212829"/>
            </a:xfrm>
            <a:custGeom>
              <a:avLst/>
              <a:gdLst>
                <a:gd name="connsiteX0" fmla="*/ 25039 w 165578"/>
                <a:gd name="connsiteY0" fmla="*/ 212829 h 212829"/>
                <a:gd name="connsiteX1" fmla="*/ 58558 w 165578"/>
                <a:gd name="connsiteY1" fmla="*/ 105001 h 212829"/>
                <a:gd name="connsiteX2" fmla="*/ 153463 w 165578"/>
                <a:gd name="connsiteY2" fmla="*/ 45635 h 212829"/>
                <a:gd name="connsiteX3" fmla="*/ 153463 w 165578"/>
                <a:gd name="connsiteY3" fmla="*/ 33520 h 212829"/>
                <a:gd name="connsiteX4" fmla="*/ 126405 w 165578"/>
                <a:gd name="connsiteY4" fmla="*/ 42404 h 212829"/>
                <a:gd name="connsiteX5" fmla="*/ 0 w 165578"/>
                <a:gd name="connsiteY5" fmla="*/ 42404 h 212829"/>
                <a:gd name="connsiteX6" fmla="*/ 0 w 165578"/>
                <a:gd name="connsiteY6" fmla="*/ 0 h 212829"/>
                <a:gd name="connsiteX7" fmla="*/ 165579 w 165578"/>
                <a:gd name="connsiteY7" fmla="*/ 0 h 212829"/>
                <a:gd name="connsiteX8" fmla="*/ 165579 w 165578"/>
                <a:gd name="connsiteY8" fmla="*/ 69866 h 212829"/>
                <a:gd name="connsiteX9" fmla="*/ 96924 w 165578"/>
                <a:gd name="connsiteY9" fmla="*/ 121963 h 212829"/>
                <a:gd name="connsiteX10" fmla="*/ 76328 w 165578"/>
                <a:gd name="connsiteY10" fmla="*/ 212829 h 212829"/>
                <a:gd name="connsiteX11" fmla="*/ 25039 w 165578"/>
                <a:gd name="connsiteY11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78" h="212829">
                  <a:moveTo>
                    <a:pt x="25039" y="212829"/>
                  </a:moveTo>
                  <a:cubicBezTo>
                    <a:pt x="25039" y="168406"/>
                    <a:pt x="36347" y="132463"/>
                    <a:pt x="58558" y="105001"/>
                  </a:cubicBezTo>
                  <a:cubicBezTo>
                    <a:pt x="80770" y="77539"/>
                    <a:pt x="112270" y="57751"/>
                    <a:pt x="153463" y="45635"/>
                  </a:cubicBezTo>
                  <a:lnTo>
                    <a:pt x="153463" y="33520"/>
                  </a:lnTo>
                  <a:lnTo>
                    <a:pt x="126405" y="42404"/>
                  </a:lnTo>
                  <a:lnTo>
                    <a:pt x="0" y="42404"/>
                  </a:lnTo>
                  <a:lnTo>
                    <a:pt x="0" y="0"/>
                  </a:lnTo>
                  <a:lnTo>
                    <a:pt x="165579" y="0"/>
                  </a:lnTo>
                  <a:lnTo>
                    <a:pt x="165579" y="69866"/>
                  </a:lnTo>
                  <a:cubicBezTo>
                    <a:pt x="133674" y="82789"/>
                    <a:pt x="110655" y="100155"/>
                    <a:pt x="96924" y="121963"/>
                  </a:cubicBezTo>
                  <a:cubicBezTo>
                    <a:pt x="83193" y="143771"/>
                    <a:pt x="76328" y="174060"/>
                    <a:pt x="76328" y="212829"/>
                  </a:cubicBezTo>
                  <a:lnTo>
                    <a:pt x="25039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/>
              <a:endParaRPr lang="ru-RU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8F211F26-F226-D08C-C8D7-26BD44F2F5D4}"/>
              </a:ext>
            </a:extLst>
          </p:cNvPr>
          <p:cNvGrpSpPr/>
          <p:nvPr/>
        </p:nvGrpSpPr>
        <p:grpSpPr>
          <a:xfrm>
            <a:off x="731044" y="1294231"/>
            <a:ext cx="5198945" cy="1747136"/>
            <a:chOff x="515938" y="3524784"/>
            <a:chExt cx="5414961" cy="1190336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80C745A-1326-A16C-A80D-2370C0627BFE}"/>
                </a:ext>
              </a:extLst>
            </p:cNvPr>
            <p:cNvSpPr txBox="1"/>
            <p:nvPr/>
          </p:nvSpPr>
          <p:spPr>
            <a:xfrm>
              <a:off x="516350" y="3970364"/>
              <a:ext cx="5414549" cy="74475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>
                <a:lnSpc>
                  <a:spcPct val="107000"/>
                </a:lnSpc>
                <a:spcAft>
                  <a:spcPts val="800"/>
                </a:spcAft>
                <a:defRPr sz="11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defTabSz="1219140"/>
              <a:r>
                <a:rPr lang="ru-RU" sz="1400" dirty="0">
                  <a:solidFill>
                    <a:prstClr val="black"/>
                  </a:solidFill>
                  <a:latin typeface="Open Sans" charset="0"/>
                  <a:cs typeface="Open Sans" charset="0"/>
                </a:rPr>
                <a:t>П</a:t>
              </a:r>
              <a:r>
                <a:rPr lang="ru-RU" sz="1400" dirty="0" smtClean="0">
                  <a:solidFill>
                    <a:prstClr val="black"/>
                  </a:solidFill>
                  <a:latin typeface="Open Sans" charset="0"/>
                  <a:cs typeface="Open Sans" charset="0"/>
                </a:rPr>
                <a:t>риглашаем </a:t>
              </a:r>
              <a:r>
                <a:rPr lang="ru-RU" sz="1400" dirty="0">
                  <a:solidFill>
                    <a:prstClr val="black"/>
                  </a:solidFill>
                  <a:latin typeface="Open Sans" charset="0"/>
                  <a:cs typeface="Open Sans" charset="0"/>
                </a:rPr>
                <a:t>подписаться  на Телеграм-канал цифрового блока 47-го региона "Цифра47" </a:t>
              </a:r>
              <a:endParaRPr lang="ru-RU" sz="1400" dirty="0">
                <a:solidFill>
                  <a:prstClr val="black"/>
                </a:solidFill>
                <a:latin typeface="Open Sans" charset="0"/>
                <a:cs typeface="Open Sans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endParaRPr>
            </a:p>
            <a:p>
              <a:pPr defTabSz="1219140"/>
              <a:r>
                <a:rPr lang="ru-RU" dirty="0">
                  <a:solidFill>
                    <a:prstClr val="black"/>
                  </a:solidFill>
                  <a:latin typeface="Open Sans" charset="0"/>
                  <a:cs typeface="Open Sans" charset="0"/>
                </a:rPr>
                <a:t>	</a:t>
              </a:r>
              <a:endParaRPr lang="en-US" dirty="0">
                <a:solidFill>
                  <a:prstClr val="black"/>
                </a:solidFill>
                <a:latin typeface="Open Sans" charset="0"/>
                <a:cs typeface="Open Sans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94B0695-42A3-9B84-9CCC-0B9EE90BEBD1}"/>
                </a:ext>
              </a:extLst>
            </p:cNvPr>
            <p:cNvSpPr txBox="1"/>
            <p:nvPr/>
          </p:nvSpPr>
          <p:spPr>
            <a:xfrm>
              <a:off x="515938" y="3524784"/>
              <a:ext cx="5414961" cy="19920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9140"/>
              <a:r>
                <a:rPr lang="ru-RU" b="1" dirty="0">
                  <a:solidFill>
                    <a:srgbClr val="E53014"/>
                  </a:solidFill>
                  <a:latin typeface="Open Sans" charset="0"/>
                  <a:cs typeface="Open Sans" charset="0"/>
                </a:rPr>
                <a:t>ТЕЛЕГРАМ-КАНАЛ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" y="2388785"/>
            <a:ext cx="2589401" cy="2589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3" y="4872240"/>
            <a:ext cx="4390884" cy="1200593"/>
          </a:xfrm>
          <a:prstGeom prst="rect">
            <a:avLst/>
          </a:prstGeom>
        </p:spPr>
      </p:pic>
      <p:sp>
        <p:nvSpPr>
          <p:cNvPr id="20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15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928" y="616458"/>
            <a:ext cx="4087478" cy="76808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Формат семинара</a:t>
            </a:r>
            <a:endParaRPr lang="ru-RU" sz="2800" b="1" dirty="0">
              <a:solidFill>
                <a:srgbClr val="2B328A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3637" y="341840"/>
            <a:ext cx="1700211" cy="5492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10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2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pic>
        <p:nvPicPr>
          <p:cNvPr id="1026" name="Picture 2" descr="https://xn--02-kmc.xn--80aafey1amqq.xn--d1acj3b/images/blogimage/post/682d8c1a7f84b01c3a7f0775bc0d7f1a_b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8" y="1954212"/>
            <a:ext cx="42862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8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3637" y="341840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3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355640" y="1063912"/>
            <a:ext cx="9864814" cy="893965"/>
            <a:chOff x="0" y="6262"/>
            <a:chExt cx="5540467" cy="1526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6262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6262"/>
              <a:ext cx="5540467" cy="15264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АИС «</a:t>
              </a:r>
              <a:r>
                <a:rPr lang="ru-RU" sz="2000" b="1" kern="1200" dirty="0" err="1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Межвед</a:t>
              </a:r>
              <a:r>
                <a:rPr lang="ru-RU" sz="2000" b="1" kern="1200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ЛО» работает медленно : открытие дел и запросов.</a:t>
              </a:r>
              <a:endParaRPr lang="ru-RU" sz="20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534654" y="4126949"/>
            <a:ext cx="9506785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2024 </a:t>
            </a:r>
            <a:r>
              <a:rPr lang="ru-RU" dirty="0"/>
              <a:t>году в рамках работ по развитию </a:t>
            </a:r>
            <a:r>
              <a:rPr lang="ru-RU" dirty="0" smtClean="0"/>
              <a:t>ГИС ЛО </a:t>
            </a:r>
            <a:r>
              <a:rPr lang="ru-RU" dirty="0"/>
              <a:t>«Цифровая платформа «</a:t>
            </a:r>
            <a:r>
              <a:rPr lang="ru-RU" dirty="0" err="1"/>
              <a:t>Госуслуги</a:t>
            </a:r>
            <a:r>
              <a:rPr lang="ru-RU" dirty="0"/>
              <a:t>» </a:t>
            </a:r>
            <a:r>
              <a:rPr lang="ru-RU" dirty="0" smtClean="0"/>
              <a:t>запланирован </a:t>
            </a:r>
            <a:r>
              <a:rPr lang="ru-RU" dirty="0"/>
              <a:t>реинжиниринг архитектуры АИС «</a:t>
            </a:r>
            <a:r>
              <a:rPr lang="ru-RU" dirty="0" err="1"/>
              <a:t>Межвед</a:t>
            </a:r>
            <a:r>
              <a:rPr lang="ru-RU" dirty="0"/>
              <a:t> ЛО» для последующей модернизации алгоритмов обработки больших массивов данных и повышения производительности Платформы.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34653" y="2296837"/>
            <a:ext cx="9506785" cy="1261884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Авторы вопроса</a:t>
            </a:r>
            <a:r>
              <a:rPr lang="ru-RU" b="1" dirty="0" smtClean="0"/>
              <a:t>: </a:t>
            </a:r>
            <a:r>
              <a:rPr lang="ru-RU" dirty="0" smtClean="0"/>
              <a:t>Управление </a:t>
            </a:r>
            <a:r>
              <a:rPr lang="ru-RU" dirty="0"/>
              <a:t>ветеринарии </a:t>
            </a:r>
            <a:r>
              <a:rPr lang="ru-RU" dirty="0" smtClean="0"/>
              <a:t>ЛО; </a:t>
            </a:r>
            <a:r>
              <a:rPr lang="ru-RU" dirty="0"/>
              <a:t>Комитет по физической культуре и спорту </a:t>
            </a:r>
            <a:r>
              <a:rPr lang="ru-RU" dirty="0" smtClean="0"/>
              <a:t>ЛО; </a:t>
            </a:r>
            <a:r>
              <a:rPr lang="ru-RU" dirty="0"/>
              <a:t>Комитет </a:t>
            </a:r>
            <a:r>
              <a:rPr lang="ru-RU" dirty="0" smtClean="0"/>
              <a:t>по сохранению </a:t>
            </a:r>
            <a:r>
              <a:rPr lang="ru-RU" dirty="0"/>
              <a:t>культурного </a:t>
            </a:r>
            <a:r>
              <a:rPr lang="ru-RU" dirty="0" smtClean="0"/>
              <a:t>наследия ЛО; </a:t>
            </a:r>
            <a:r>
              <a:rPr lang="ru-RU" dirty="0"/>
              <a:t>Управление </a:t>
            </a:r>
            <a:r>
              <a:rPr lang="ru-RU" dirty="0" smtClean="0"/>
              <a:t>ЛО </a:t>
            </a:r>
            <a:r>
              <a:rPr lang="ru-RU" dirty="0"/>
              <a:t>по государственному техническому надзору и контролю; Комитет по социальной защите населения </a:t>
            </a:r>
            <a:r>
              <a:rPr lang="ru-RU" dirty="0" smtClean="0"/>
              <a:t>ЛО; </a:t>
            </a:r>
            <a:r>
              <a:rPr lang="ru-RU" dirty="0"/>
              <a:t>Комитет экономического развития и инвестиционной деятельности </a:t>
            </a:r>
            <a:r>
              <a:rPr lang="ru-RU" dirty="0" smtClean="0"/>
              <a:t>ЛО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687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3637" y="341840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4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355640" y="968661"/>
            <a:ext cx="9864814" cy="1631663"/>
            <a:chOff x="0" y="6261"/>
            <a:chExt cx="5540467" cy="163114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6262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6261"/>
              <a:ext cx="5540467" cy="1631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Реализован ли в настоящий момент в АИС «</a:t>
              </a:r>
              <a:r>
                <a:rPr lang="ru-RU" sz="1800" b="1" dirty="0" err="1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Межвед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ЛО» вид сведений ФНС «Закрытые сведения из ЕГРИП по запросам органов государственной власти, имеющих право на получение закрытых сведений»? Возможно ли получить доступ к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нему доступ?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534653" y="4117424"/>
            <a:ext cx="9506785" cy="9694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Вид </a:t>
            </a:r>
            <a:r>
              <a:rPr lang="ru-RU" dirty="0"/>
              <a:t>сведений ФНС «Закрытые сведения из ЕГРИП по запросам органов государственной власти, имеющих право на получение закрытых сведений</a:t>
            </a:r>
            <a:r>
              <a:rPr lang="ru-RU" dirty="0" smtClean="0"/>
              <a:t>» на данный момент в разработке. Срок реализации – </a:t>
            </a:r>
            <a:r>
              <a:rPr lang="ru-RU" b="1" dirty="0" smtClean="0"/>
              <a:t>октябрь 2023 г.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01016" y="3072298"/>
            <a:ext cx="4989973" cy="384721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/>
              <a:t>Комитет </a:t>
            </a:r>
            <a:r>
              <a:rPr lang="ru-RU" dirty="0" smtClean="0"/>
              <a:t>ЛО по </a:t>
            </a:r>
            <a:r>
              <a:rPr lang="ru-RU" dirty="0"/>
              <a:t>транспорту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/>
              <a:t>2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269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3637" y="341840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5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355640" y="968662"/>
            <a:ext cx="9864814" cy="893965"/>
            <a:chOff x="0" y="6262"/>
            <a:chExt cx="5540467" cy="1526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6262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6262"/>
              <a:ext cx="5540467" cy="15264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Ответы на межведомственные запросы приходят только на 4-5 день после направления, хотя через «Интернет» это занимает несколько секунд (например, запросы в ФНС на получение выписки «Интернет» выдает сразу)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396957" y="3930575"/>
            <a:ext cx="9506785" cy="9694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соответствии с 210-ФЗ </a:t>
            </a:r>
            <a:r>
              <a:rPr lang="ru-RU" dirty="0"/>
              <a:t>срок ответа на </a:t>
            </a:r>
            <a:r>
              <a:rPr lang="ru-RU" dirty="0" smtClean="0"/>
              <a:t>межведомственный </a:t>
            </a:r>
            <a:r>
              <a:rPr lang="ru-RU" dirty="0"/>
              <a:t>запрос </a:t>
            </a:r>
            <a:r>
              <a:rPr lang="ru-RU" dirty="0" smtClean="0"/>
              <a:t>посредством СМЭВ составляет </a:t>
            </a:r>
            <a:r>
              <a:rPr lang="ru-RU" dirty="0"/>
              <a:t>5 рабочих дней, начиная со следующего дня после </a:t>
            </a:r>
            <a:r>
              <a:rPr lang="ru-RU" dirty="0" smtClean="0"/>
              <a:t>получения </a:t>
            </a:r>
            <a:r>
              <a:rPr lang="ru-RU" dirty="0"/>
              <a:t>запроса федеральным ведомством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30998" y="2420662"/>
            <a:ext cx="7780797" cy="677108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/>
              <a:t>Управление </a:t>
            </a:r>
            <a:r>
              <a:rPr lang="ru-RU" dirty="0" smtClean="0"/>
              <a:t>ЛО по </a:t>
            </a:r>
            <a:r>
              <a:rPr lang="ru-RU" dirty="0"/>
              <a:t>государственному техническому надзору и контролю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3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805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6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6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355640" y="556640"/>
            <a:ext cx="9864814" cy="2146135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Направили запросы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в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МВД РФ. Ответы на запросы содержали следующие значения: «Бизнес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данные сообщения не соответствуют виду сведений </a:t>
              </a:r>
              <a:r>
                <a:rPr lang="ru-RU" sz="1800" b="1" dirty="0" err="1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Detail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</a:t>
              </a:r>
              <a:r>
                <a:rPr lang="ru-RU" sz="1800" b="1" dirty="0" err="1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exception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</a:t>
              </a:r>
              <a:r>
                <a:rPr lang="ru-RU" sz="1800" b="1" dirty="0" err="1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message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: SMEV-403: Бизнес данные сообщения не соответствуют виду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сведений», либо «Ошибка», либо «Информация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о паспорте не найдена».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При этом паспорт действительный.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282657" y="3340142"/>
            <a:ext cx="10010779" cy="30162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Необходимо сообщать в </a:t>
            </a:r>
            <a:r>
              <a:rPr lang="ru-RU" dirty="0" err="1" smtClean="0"/>
              <a:t>тех.поддержку</a:t>
            </a:r>
            <a:r>
              <a:rPr lang="ru-RU" dirty="0" smtClean="0"/>
              <a:t> АИС «</a:t>
            </a:r>
            <a:r>
              <a:rPr lang="ru-RU" dirty="0" err="1" smtClean="0"/>
              <a:t>Межвед</a:t>
            </a:r>
            <a:r>
              <a:rPr lang="ru-RU" dirty="0" smtClean="0"/>
              <a:t> ЛО» </a:t>
            </a:r>
            <a:r>
              <a:rPr lang="ru-RU" dirty="0"/>
              <a:t>номера сформированных запросов для проверки их обработки и выявления причин </a:t>
            </a:r>
            <a:r>
              <a:rPr lang="ru-RU" dirty="0" smtClean="0"/>
              <a:t>ошибки.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Ответ </a:t>
            </a:r>
            <a:r>
              <a:rPr lang="ru-RU" dirty="0"/>
              <a:t>на </a:t>
            </a:r>
            <a:r>
              <a:rPr lang="ru-RU" dirty="0" smtClean="0"/>
              <a:t>запрос «данные </a:t>
            </a:r>
            <a:r>
              <a:rPr lang="ru-RU" dirty="0"/>
              <a:t>не </a:t>
            </a:r>
            <a:r>
              <a:rPr lang="ru-RU" dirty="0" smtClean="0"/>
              <a:t>найдены» является </a:t>
            </a:r>
            <a:r>
              <a:rPr lang="ru-RU" dirty="0"/>
              <a:t>валидным и полностью соответствует форматам видов сведений МВД РФ для тех случаев, когда указанная в запросе информация отсутствует в </a:t>
            </a:r>
            <a:r>
              <a:rPr lang="ru-RU" dirty="0" smtClean="0"/>
              <a:t>базе данных </a:t>
            </a:r>
            <a:r>
              <a:rPr lang="ru-RU" dirty="0"/>
              <a:t>МВД РФ. 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Возможные </a:t>
            </a:r>
            <a:r>
              <a:rPr lang="ru-RU" b="1" dirty="0" smtClean="0"/>
              <a:t>причины</a:t>
            </a:r>
            <a:r>
              <a:rPr lang="ru-RU" dirty="0" smtClean="0"/>
              <a:t>:</a:t>
            </a:r>
          </a:p>
          <a:p>
            <a:pPr marL="447675" indent="-180975" algn="just">
              <a:buFont typeface="Wingdings" panose="05000000000000000000" pitchFamily="2" charset="2"/>
              <a:buChar char="§"/>
            </a:pPr>
            <a:r>
              <a:rPr lang="ru-RU" dirty="0" smtClean="0"/>
              <a:t>данные </a:t>
            </a:r>
            <a:r>
              <a:rPr lang="ru-RU" dirty="0"/>
              <a:t>заполнены не </a:t>
            </a:r>
            <a:r>
              <a:rPr lang="ru-RU" dirty="0" smtClean="0"/>
              <a:t>в соответствии с рекомендациям </a:t>
            </a:r>
            <a:r>
              <a:rPr lang="ru-RU" dirty="0"/>
              <a:t>заполнения </a:t>
            </a:r>
            <a:r>
              <a:rPr lang="ru-RU" dirty="0" smtClean="0"/>
              <a:t>запросов МВД РФ;</a:t>
            </a:r>
          </a:p>
          <a:p>
            <a:pPr marL="447675" indent="-180975" algn="just">
              <a:buFont typeface="Wingdings" panose="05000000000000000000" pitchFamily="2" charset="2"/>
              <a:buChar char="§"/>
            </a:pPr>
            <a:r>
              <a:rPr lang="ru-RU" dirty="0" smtClean="0"/>
              <a:t>данные </a:t>
            </a:r>
            <a:r>
              <a:rPr lang="ru-RU" dirty="0"/>
              <a:t>в действительности </a:t>
            </a:r>
            <a:r>
              <a:rPr lang="ru-RU" dirty="0" smtClean="0"/>
              <a:t>отсутствуют в базе данных </a:t>
            </a:r>
            <a:r>
              <a:rPr lang="ru-RU" dirty="0"/>
              <a:t>МВД РФ (ответственность за наполнение и актуальность </a:t>
            </a:r>
            <a:r>
              <a:rPr lang="ru-RU" dirty="0" smtClean="0"/>
              <a:t>баз данных возложена </a:t>
            </a:r>
            <a:r>
              <a:rPr lang="ru-RU" dirty="0"/>
              <a:t>на МВД </a:t>
            </a:r>
            <a:r>
              <a:rPr lang="ru-RU" dirty="0" smtClean="0"/>
              <a:t>РФ);</a:t>
            </a:r>
          </a:p>
          <a:p>
            <a:pPr marL="447675" indent="-180975" algn="just">
              <a:buFont typeface="Wingdings" panose="05000000000000000000" pitchFamily="2" charset="2"/>
              <a:buChar char="§"/>
            </a:pPr>
            <a:r>
              <a:rPr lang="ru-RU" dirty="0" smtClean="0"/>
              <a:t>данные </a:t>
            </a:r>
            <a:r>
              <a:rPr lang="ru-RU" dirty="0"/>
              <a:t>заполнены с опечатками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97648" y="2581574"/>
            <a:ext cx="7780797" cy="677108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/>
              <a:t>Управление </a:t>
            </a:r>
            <a:r>
              <a:rPr lang="ru-RU" dirty="0" smtClean="0"/>
              <a:t>ЛО по </a:t>
            </a:r>
            <a:r>
              <a:rPr lang="ru-RU" dirty="0"/>
              <a:t>государственному техническому надзору и контролю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4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939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7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7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355638" y="767251"/>
            <a:ext cx="9864814" cy="2146135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До сих пор отсутствует интеграция АИС с программой </a:t>
              </a:r>
              <a:r>
                <a:rPr lang="ru-RU" sz="1800" b="1" dirty="0" err="1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Гостехнадзор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«Эксперт», в частности МФЦ, хотя эти работы должны были быть выполнены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в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1 квартале 2021 года. Это ведет к неудобству в работе сотрудников, которым приходится принимать заявки и в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АИС,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и </a:t>
              </a:r>
              <a:r>
                <a:rPr lang="ru-RU" sz="1800" b="1" dirty="0" err="1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Гостехнадзор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«Эксперт».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12472" y="4289404"/>
            <a:ext cx="9151147" cy="9694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/>
              <a:t>апреле 2023 года </a:t>
            </a:r>
            <a:r>
              <a:rPr lang="ru-RU" dirty="0" smtClean="0"/>
              <a:t>в рамках инцидента № 7725 от Управления </a:t>
            </a:r>
            <a:r>
              <a:rPr lang="ru-RU" dirty="0" err="1" smtClean="0"/>
              <a:t>Гостехнадзора</a:t>
            </a:r>
            <a:r>
              <a:rPr lang="ru-RU" dirty="0" smtClean="0"/>
              <a:t> ЛО было получено подтверждение работоспособности интеграции.</a:t>
            </a:r>
          </a:p>
          <a:p>
            <a:pPr algn="ctr"/>
            <a:r>
              <a:rPr lang="ru-RU" dirty="0" smtClean="0"/>
              <a:t>В </a:t>
            </a:r>
            <a:r>
              <a:rPr lang="ru-RU" dirty="0"/>
              <a:t>части взаимодействия с МФЦ </a:t>
            </a:r>
            <a:r>
              <a:rPr lang="ru-RU" dirty="0" smtClean="0"/>
              <a:t>необходима уточняющая информация.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97648" y="3072827"/>
            <a:ext cx="7780797" cy="677108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/>
              <a:t>Управление </a:t>
            </a:r>
            <a:r>
              <a:rPr lang="ru-RU" dirty="0" smtClean="0"/>
              <a:t>ЛО по </a:t>
            </a:r>
            <a:r>
              <a:rPr lang="ru-RU" dirty="0"/>
              <a:t>государственному техническому надзору и контролю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5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23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8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355638" y="735865"/>
            <a:ext cx="9864814" cy="2305576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При направлении заявок заявителем через РПГУ они поступают в АИС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«</a:t>
              </a:r>
              <a:r>
                <a:rPr lang="ru-RU" sz="1800" b="1" dirty="0" err="1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Межвед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ЛО» и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в </a:t>
              </a:r>
              <a:r>
                <a:rPr lang="ru-RU" sz="1800" b="1" dirty="0" err="1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Гостехнадзор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«Эксперт».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Если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заявку нельзя взять в работу в </a:t>
              </a:r>
              <a:r>
                <a:rPr lang="ru-RU" sz="1800" b="1" dirty="0" err="1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Гостехнадзор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«Эксперт»,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то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приходится брать ее в работу в АИС «</a:t>
              </a:r>
              <a:r>
                <a:rPr lang="ru-RU" sz="1800" b="1" dirty="0" err="1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Межвед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ЛО» и отрабатывать ее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там. При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этом в </a:t>
              </a:r>
              <a:r>
                <a:rPr lang="ru-RU" sz="1800" b="1" dirty="0" err="1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Гостехнадзор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«Эксперт» не происходит ее автоматическое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закрытие: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нужно войти в </a:t>
              </a:r>
              <a:r>
                <a:rPr lang="ru-RU" sz="1800" b="1" dirty="0" err="1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Гостехнадзор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«Эксперт» (когда будет устранена ошибка и можно будет открыть заявку) и там ее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закрыть. Происходит двойная работа.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12471" y="4481764"/>
            <a:ext cx="9151147" cy="3847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Проблема </a:t>
            </a:r>
            <a:r>
              <a:rPr lang="ru-RU" dirty="0"/>
              <a:t>некорректной обработки входящих дел на стороне </a:t>
            </a:r>
            <a:r>
              <a:rPr lang="ru-RU" dirty="0" err="1"/>
              <a:t>Гостехнадзор</a:t>
            </a:r>
            <a:r>
              <a:rPr lang="ru-RU" dirty="0"/>
              <a:t> «Эксперт</a:t>
            </a:r>
            <a:r>
              <a:rPr lang="ru-RU" dirty="0" smtClean="0"/>
              <a:t>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97648" y="3330002"/>
            <a:ext cx="7780797" cy="677108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/>
              <a:t>Управление </a:t>
            </a:r>
            <a:r>
              <a:rPr lang="ru-RU" dirty="0" smtClean="0"/>
              <a:t>ЛО по </a:t>
            </a:r>
            <a:r>
              <a:rPr lang="ru-RU" dirty="0"/>
              <a:t>государственному техническому надзору и контролю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071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="" xmlns:a16="http://schemas.microsoft.com/office/drawing/2014/main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9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355638" y="735865"/>
            <a:ext cx="9864814" cy="1064360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Не работает фильтр по дате обращения (с … по …)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652930" y="2848143"/>
            <a:ext cx="7270229" cy="384721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/>
              <a:t>Комитет по социальной защите </a:t>
            </a:r>
            <a:r>
              <a:rPr lang="ru-RU" dirty="0" smtClean="0"/>
              <a:t>населения ЛО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7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96168" y="4200698"/>
            <a:ext cx="6183753" cy="6771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Проблема устранена подрядчиком 03.08.2023 года в рамках </a:t>
            </a:r>
            <a:r>
              <a:rPr lang="ru-RU" b="1" dirty="0" smtClean="0"/>
              <a:t>инцидента № 8693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7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5742</TotalTime>
  <Words>1040</Words>
  <Application>Microsoft Office PowerPoint</Application>
  <PresentationFormat>Произвольный</PresentationFormat>
  <Paragraphs>97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Open Sans Bold</vt:lpstr>
      <vt:lpstr>Open Sans</vt:lpstr>
      <vt:lpstr>Calibri Light</vt:lpstr>
      <vt:lpstr>Wingdings</vt:lpstr>
      <vt:lpstr>PP Pangram Sans Semibold</vt:lpstr>
      <vt:lpstr>Тема Office</vt:lpstr>
      <vt:lpstr>1_Тема Office</vt:lpstr>
      <vt:lpstr>Презентация PowerPoint</vt:lpstr>
      <vt:lpstr>Формат семинара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Справочная информация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Шеметева Алена Юрьевна</dc:creator>
  <cp:lastModifiedBy>Екатерина Дмитриевна Кулева</cp:lastModifiedBy>
  <cp:revision>192</cp:revision>
  <dcterms:created xsi:type="dcterms:W3CDTF">2023-03-23T10:13:19Z</dcterms:created>
  <dcterms:modified xsi:type="dcterms:W3CDTF">2023-08-07T13:38:43Z</dcterms:modified>
</cp:coreProperties>
</file>