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6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69" r:id="rId2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EFB"/>
    <a:srgbClr val="6699FF"/>
    <a:srgbClr val="FFCC00"/>
    <a:srgbClr val="A0CCC6"/>
    <a:srgbClr val="458756"/>
    <a:srgbClr val="D1DFD2"/>
    <a:srgbClr val="4A2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>
        <p:scale>
          <a:sx n="73" d="100"/>
          <a:sy n="73" d="100"/>
        </p:scale>
        <p:origin x="-8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yu_demochko\AppData\Local\Microsoft\Windows\Temporary%20Internet%20Files\Content.Outlook\15DW8NGR\&#1044;&#1080;&#1072;&#1075;&#1088;&#1072;&#1084;&#1084;&#1099;%20&#1087;&#1086;%20&#1048;&#1041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_korpakova\Desktop\&#1050;&#1086;&#1087;&#1080;&#1103;%20&#1044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4\&#1082;&#1086;&#1084;&#1080;&#1090;&#1077;&#1090;%20&#1087;&#1086;%20&#1087;&#1077;&#1095;&#1072;&#1090;&#1080;%20&#1080;%20&#1090;&#1077;&#1083;&#1077;&#1082;&#1086;&#1084;&#1084;&#1091;&#1085;&#1080;&#1082;&#1072;&#1094;&#1080;&#1103;&#1084;%20&#1083;&#1086;\&#1044;&#1045;&#1052;&#1054;&#1063;&#1050;&#1054;\&#1057;&#1086;&#1074;&#1077;&#1097;&#1072;&#1085;&#1080;&#1103;%20&#1079;&#1072;&#1089;&#1077;&#1076;&#1072;&#1085;&#1080;&#1103;\&#1050;&#1086;&#1083;&#1083;&#1077;&#1075;&#1080;&#1103;%20&#1050;&#1057;&#1048;%202017\&#1044;&#1080;&#1072;&#1075;&#1088;&#1072;&#1084;&#1084;&#1099;%20&#1087;&#1086;%20&#1048;&#1041;%20&#1080;%20&#1062;&#1041;&#1044;&#104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383945756780402"/>
                  <c:y val="0.18891987459900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608016185476815"/>
                  <c:y val="-0.12290609507144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8872134733158355"/>
                  <c:y val="-0.13931722076407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'[Диаграммы по ИБ и ЦБДД.xlsx]Лист1'!$B$3:$B$6</c:f>
              <c:numCache>
                <c:formatCode>#,##0.0</c:formatCode>
                <c:ptCount val="4"/>
                <c:pt idx="0">
                  <c:v>222270.2</c:v>
                </c:pt>
                <c:pt idx="1">
                  <c:v>281238</c:v>
                </c:pt>
                <c:pt idx="2">
                  <c:v>444106.3</c:v>
                </c:pt>
                <c:pt idx="3">
                  <c:v>134442.4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Связь!$A$2</c:f>
              <c:strCache>
                <c:ptCount val="1"/>
                <c:pt idx="0">
                  <c:v>Мероприятия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Связь!$A$3:$A$5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Связь!$B$12:$B$14</c:f>
              <c:numCache>
                <c:formatCode>General</c:formatCode>
                <c:ptCount val="3"/>
                <c:pt idx="0">
                  <c:v>96</c:v>
                </c:pt>
                <c:pt idx="1">
                  <c:v>171</c:v>
                </c:pt>
                <c:pt idx="2">
                  <c:v>287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43904"/>
        <c:axId val="102558528"/>
      </c:barChart>
      <c:catAx>
        <c:axId val="10444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558528"/>
        <c:crosses val="autoZero"/>
        <c:auto val="1"/>
        <c:lblAlgn val="ctr"/>
        <c:lblOffset val="100"/>
        <c:noMultiLvlLbl val="0"/>
      </c:catAx>
      <c:valAx>
        <c:axId val="1025585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444390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'[Диаграммы по ИБ и ЦБДД.xlsx]Связь'!$A$2</c:f>
              <c:strCache>
                <c:ptCount val="1"/>
                <c:pt idx="0">
                  <c:v>Мероприятия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'[Диаграммы по ИБ и ЦБДД.xlsx]Связь'!$A$3:$A$5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'[Диаграммы по ИБ и ЦБДД.xlsx]Связь'!$B$19:$B$21</c:f>
              <c:numCache>
                <c:formatCode>General</c:formatCode>
                <c:ptCount val="3"/>
                <c:pt idx="0">
                  <c:v>115</c:v>
                </c:pt>
                <c:pt idx="1">
                  <c:v>386</c:v>
                </c:pt>
                <c:pt idx="2">
                  <c:v>1478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45440"/>
        <c:axId val="45008000"/>
      </c:barChart>
      <c:catAx>
        <c:axId val="10444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008000"/>
        <c:crosses val="autoZero"/>
        <c:auto val="1"/>
        <c:lblAlgn val="ctr"/>
        <c:lblOffset val="100"/>
        <c:noMultiLvlLbl val="0"/>
      </c:catAx>
      <c:valAx>
        <c:axId val="450080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44454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'[Диаграммы по ИБ и ЦБДД.xlsx]Мероприятия ИБ'!$B$5</c:f>
              <c:strCache>
                <c:ptCount val="1"/>
                <c:pt idx="0">
                  <c:v>Кличество государственных информационных систем аттестованных по требованиям безопасности информации
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'[Диаграммы по ИБ и ЦБДД.xlsx]Мероприятия ИБ'!$A$6:$A$8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'[Диаграммы по ИБ и ЦБДД.xlsx]Мероприятия ИБ'!$B$6:$B$8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50560"/>
        <c:axId val="111627072"/>
      </c:barChart>
      <c:catAx>
        <c:axId val="10445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627072"/>
        <c:crosses val="autoZero"/>
        <c:auto val="1"/>
        <c:lblAlgn val="ctr"/>
        <c:lblOffset val="100"/>
        <c:noMultiLvlLbl val="0"/>
      </c:catAx>
      <c:valAx>
        <c:axId val="1116270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44505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'Мероприятия ИБ'!$A$28</c:f>
              <c:strCache>
                <c:ptCount val="1"/>
                <c:pt idx="0">
                  <c:v>Количество защищенных узлов ЕСПД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'Мероприятия ИБ'!$A$29:$A$31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'Мероприятия ИБ'!$C$29:$C$31</c:f>
              <c:numCache>
                <c:formatCode>General</c:formatCode>
                <c:ptCount val="3"/>
                <c:pt idx="0">
                  <c:v>318</c:v>
                </c:pt>
                <c:pt idx="1">
                  <c:v>520</c:v>
                </c:pt>
                <c:pt idx="2">
                  <c:v>1123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51584"/>
        <c:axId val="45012608"/>
      </c:barChart>
      <c:catAx>
        <c:axId val="10445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012608"/>
        <c:crosses val="autoZero"/>
        <c:auto val="1"/>
        <c:lblAlgn val="ctr"/>
        <c:lblOffset val="100"/>
        <c:noMultiLvlLbl val="0"/>
      </c:catAx>
      <c:valAx>
        <c:axId val="450126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445158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'[2]Число комплексов'!$B$4</c:f>
              <c:strCache>
                <c:ptCount val="1"/>
                <c:pt idx="0">
                  <c:v>Число эксплуатируемых комплексов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ЦБДД!$A$15:$A$17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ЦБДД!$B$15:$B$17</c:f>
              <c:numCache>
                <c:formatCode>General</c:formatCode>
                <c:ptCount val="3"/>
                <c:pt idx="0">
                  <c:v>83</c:v>
                </c:pt>
                <c:pt idx="1">
                  <c:v>121</c:v>
                </c:pt>
                <c:pt idx="2">
                  <c:v>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785472"/>
        <c:axId val="112869376"/>
      </c:barChart>
      <c:catAx>
        <c:axId val="11178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869376"/>
        <c:crosses val="autoZero"/>
        <c:auto val="1"/>
        <c:lblAlgn val="ctr"/>
        <c:lblOffset val="100"/>
        <c:noMultiLvlLbl val="0"/>
      </c:catAx>
      <c:valAx>
        <c:axId val="1128693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178547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1813913500806878E-2"/>
          <c:w val="0.69254155730533684"/>
          <c:h val="0.83018388561327539"/>
        </c:manualLayout>
      </c:layout>
      <c:lineChart>
        <c:grouping val="standard"/>
        <c:varyColors val="0"/>
        <c:ser>
          <c:idx val="0"/>
          <c:order val="0"/>
          <c:tx>
            <c:strRef>
              <c:f>'[Диаграммы по ИБ и ЦБДД.xlsx]ЦБДД'!$B$29</c:f>
              <c:strCache>
                <c:ptCount val="1"/>
                <c:pt idx="0">
                  <c:v>ДТП</c:v>
                </c:pt>
              </c:strCache>
            </c:strRef>
          </c:tx>
          <c:spPr>
            <a:ln w="50800"/>
          </c:spPr>
          <c:marker>
            <c:symbol val="diamond"/>
            <c:size val="7"/>
          </c:marker>
          <c:dLbls>
            <c:dLbl>
              <c:idx val="1"/>
              <c:layout>
                <c:manualLayout>
                  <c:x val="2.7777777777777776E-2"/>
                  <c:y val="-2.8262134636803753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'[Диаграммы по ИБ и ЦБДД.xlsx]ЦБДД'!$A$30:$A$32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'[Диаграммы по ИБ и ЦБДД.xlsx]ЦБДД'!$B$30:$B$32</c:f>
              <c:numCache>
                <c:formatCode>0.0%</c:formatCode>
                <c:ptCount val="3"/>
                <c:pt idx="0">
                  <c:v>1</c:v>
                </c:pt>
                <c:pt idx="1">
                  <c:v>0.84199999999999997</c:v>
                </c:pt>
                <c:pt idx="2">
                  <c:v>0.73169800000000007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'[Диаграммы по ИБ и ЦБДД.xlsx]ЦБДД'!$C$29</c:f>
              <c:strCache>
                <c:ptCount val="1"/>
                <c:pt idx="0">
                  <c:v>Погибших</c:v>
                </c:pt>
              </c:strCache>
            </c:strRef>
          </c:tx>
          <c:spPr>
            <a:ln w="50800"/>
          </c:spPr>
          <c:marker>
            <c:symbol val="square"/>
            <c:size val="7"/>
          </c:marker>
          <c:dLbls>
            <c:dLbl>
              <c:idx val="1"/>
              <c:layout>
                <c:manualLayout>
                  <c:x val="-0.1555555555555555"/>
                  <c:y val="-4.6302426352475669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accent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888888888888888"/>
                  <c:y val="-5.1410380659798451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accent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'[Диаграммы по ИБ и ЦБДД.xlsx]ЦБДД'!$A$30:$A$32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'[Диаграммы по ИБ и ЦБДД.xlsx]ЦБДД'!$C$30:$C$32</c:f>
              <c:numCache>
                <c:formatCode>0.0%</c:formatCode>
                <c:ptCount val="3"/>
                <c:pt idx="0">
                  <c:v>1</c:v>
                </c:pt>
                <c:pt idx="1">
                  <c:v>0.80900000000000005</c:v>
                </c:pt>
                <c:pt idx="2">
                  <c:v>0.70302100000000012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'[Диаграммы по ИБ и ЦБДД.xlsx]ЦБДД'!$D$29</c:f>
              <c:strCache>
                <c:ptCount val="1"/>
                <c:pt idx="0">
                  <c:v>Раненных</c:v>
                </c:pt>
              </c:strCache>
            </c:strRef>
          </c:tx>
          <c:spPr>
            <a:ln w="50800"/>
          </c:spPr>
          <c:marker>
            <c:symbol val="triangle"/>
            <c:size val="7"/>
          </c:marker>
          <c:dLbls>
            <c:dLbl>
              <c:idx val="1"/>
              <c:layout>
                <c:manualLayout>
                  <c:x val="-5.0000000000000051E-2"/>
                  <c:y val="-8.7962962962962965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888888888888995E-2"/>
                  <c:y val="-8.3333333333333329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'[Диаграммы по ИБ и ЦБДД.xlsx]ЦБДД'!$A$30:$A$32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'[Диаграммы по ИБ и ЦБДД.xlsx]ЦБДД'!$D$30:$D$32</c:f>
              <c:numCache>
                <c:formatCode>0.0%</c:formatCode>
                <c:ptCount val="3"/>
                <c:pt idx="0">
                  <c:v>1</c:v>
                </c:pt>
                <c:pt idx="1">
                  <c:v>0.86799999999999999</c:v>
                </c:pt>
                <c:pt idx="2">
                  <c:v>0.75429200000000007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785984"/>
        <c:axId val="112871680"/>
      </c:lineChart>
      <c:catAx>
        <c:axId val="11178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871680"/>
        <c:crosses val="autoZero"/>
        <c:auto val="1"/>
        <c:lblAlgn val="ctr"/>
        <c:lblOffset val="100"/>
        <c:noMultiLvlLbl val="0"/>
      </c:catAx>
      <c:valAx>
        <c:axId val="112871680"/>
        <c:scaling>
          <c:orientation val="minMax"/>
          <c:max val="1"/>
          <c:min val="0.70000000000000007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1178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918044619422558"/>
          <c:y val="0.11787535508479199"/>
          <c:w val="0.27415288713910768"/>
          <c:h val="0.25553086636794853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126984126984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32936507936507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2592592592592587E-3"/>
                  <c:y val="-0.3769844394450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184</c:v>
                </c:pt>
                <c:pt idx="1">
                  <c:v>1578</c:v>
                </c:pt>
                <c:pt idx="2">
                  <c:v>1907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693120"/>
        <c:axId val="112873984"/>
      </c:barChart>
      <c:catAx>
        <c:axId val="12269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12873984"/>
        <c:crosses val="autoZero"/>
        <c:auto val="1"/>
        <c:lblAlgn val="ctr"/>
        <c:lblOffset val="100"/>
        <c:noMultiLvlLbl val="0"/>
      </c:catAx>
      <c:valAx>
        <c:axId val="1128739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269312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69023029513998"/>
          <c:y val="2.884743490039833E-2"/>
          <c:w val="0.68616501633639193"/>
          <c:h val="0.904575639758489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Финансы!$C$68</c:f>
              <c:strCache>
                <c:ptCount val="1"/>
                <c:pt idx="0">
                  <c:v>ОБ</c:v>
                </c:pt>
              </c:strCache>
            </c:strRef>
          </c:tx>
          <c:invertIfNegative val="0"/>
          <c:cat>
            <c:numRef>
              <c:f>Финансы!$B$69:$B$71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Финансы!$C$69:$C$71</c:f>
              <c:numCache>
                <c:formatCode>#,##0.0</c:formatCode>
                <c:ptCount val="3"/>
                <c:pt idx="0">
                  <c:v>523453.00000000006</c:v>
                </c:pt>
                <c:pt idx="1">
                  <c:v>607385.69999999995</c:v>
                </c:pt>
                <c:pt idx="2">
                  <c:v>1082056.8999999999</c:v>
                </c:pt>
              </c:numCache>
            </c:numRef>
          </c:val>
        </c:ser>
        <c:ser>
          <c:idx val="1"/>
          <c:order val="1"/>
          <c:tx>
            <c:strRef>
              <c:f>Финансы!$D$68</c:f>
              <c:strCache>
                <c:ptCount val="1"/>
                <c:pt idx="0">
                  <c:v>ФБ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Финансы!$B$69:$B$71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Финансы!$D$69:$D$71</c:f>
              <c:numCache>
                <c:formatCode>#,##0.0</c:formatCode>
                <c:ptCount val="3"/>
                <c:pt idx="0">
                  <c:v>59243.8</c:v>
                </c:pt>
                <c:pt idx="1">
                  <c:v>29991.599999999999</c:v>
                </c:pt>
              </c:numCache>
            </c:numRef>
          </c:val>
        </c:ser>
        <c:ser>
          <c:idx val="2"/>
          <c:order val="2"/>
          <c:tx>
            <c:strRef>
              <c:f>Финансы!$E$68</c:f>
              <c:strCache>
                <c:ptCount val="1"/>
                <c:pt idx="0">
                  <c:v>Внебюджет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Финансы!$B$69:$B$71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Финансы!$E$69:$E$71</c:f>
              <c:numCache>
                <c:formatCode>#,##0.0</c:formatCode>
                <c:ptCount val="3"/>
                <c:pt idx="0" formatCode="General">
                  <c:v>43941.3</c:v>
                </c:pt>
                <c:pt idx="1">
                  <c:v>6055.5</c:v>
                </c:pt>
              </c:numCache>
            </c:numRef>
          </c:val>
        </c:ser>
        <c:ser>
          <c:idx val="3"/>
          <c:order val="3"/>
          <c:tx>
            <c:strRef>
              <c:f>Финансы!$F$68</c:f>
              <c:strCache>
                <c:ptCount val="1"/>
                <c:pt idx="0">
                  <c:v>МБ</c:v>
                </c:pt>
              </c:strCache>
            </c:strRef>
          </c:tx>
          <c:invertIfNegative val="0"/>
          <c:cat>
            <c:numRef>
              <c:f>Финансы!$B$69:$B$71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Финансы!$F$69:$F$71</c:f>
              <c:numCache>
                <c:formatCode>General</c:formatCode>
                <c:ptCount val="3"/>
                <c:pt idx="2" formatCode="#,##0.00">
                  <c:v>2218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510912"/>
        <c:axId val="36704768"/>
      </c:barChart>
      <c:catAx>
        <c:axId val="11351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6704768"/>
        <c:crosses val="autoZero"/>
        <c:auto val="1"/>
        <c:lblAlgn val="ctr"/>
        <c:lblOffset val="100"/>
        <c:noMultiLvlLbl val="0"/>
      </c:catAx>
      <c:valAx>
        <c:axId val="36704768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1135109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54126567512394E-2"/>
          <c:y val="9.3660792400949877E-2"/>
          <c:w val="0.78512649460484107"/>
          <c:h val="0.82676915385576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ОИВ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0.47</c:v>
                </c:pt>
                <c:pt idx="1">
                  <c:v>0.68</c:v>
                </c:pt>
                <c:pt idx="2">
                  <c:v>0.61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ОМСУ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0.22</c:v>
                </c:pt>
                <c:pt idx="1">
                  <c:v>0.41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65728"/>
        <c:axId val="63401920"/>
      </c:barChart>
      <c:catAx>
        <c:axId val="13466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63401920"/>
        <c:crosses val="autoZero"/>
        <c:auto val="1"/>
        <c:lblAlgn val="ctr"/>
        <c:lblOffset val="100"/>
        <c:noMultiLvlLbl val="0"/>
      </c:catAx>
      <c:valAx>
        <c:axId val="63401920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34665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743210825764611E-2"/>
          <c:y val="5.3695949472764966E-2"/>
          <c:w val="0.92632987236663566"/>
          <c:h val="0.82401565753899586"/>
        </c:manualLayout>
      </c:layout>
      <c:lineChart>
        <c:grouping val="standard"/>
        <c:varyColors val="0"/>
        <c:ser>
          <c:idx val="0"/>
          <c:order val="0"/>
          <c:tx>
            <c:strRef>
              <c:f>Услуги!$A$25</c:f>
              <c:strCache>
                <c:ptCount val="1"/>
                <c:pt idx="0">
                  <c:v>ЕСИА</c:v>
                </c:pt>
              </c:strCache>
            </c:strRef>
          </c:tx>
          <c:spPr>
            <a:ln w="63500"/>
          </c:spPr>
          <c:marker>
            <c:symbol val="square"/>
            <c:size val="5"/>
          </c:marker>
          <c:dLbls>
            <c:dLbl>
              <c:idx val="0"/>
              <c:layout>
                <c:manualLayout>
                  <c:x val="-6.9444444444444448E-2"/>
                  <c:y val="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4999999999999997E-2"/>
                  <c:y val="-6.9444444444444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833333333333323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Услуги!$A$26:$A$28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Услуги!$B$26:$B$28</c:f>
              <c:numCache>
                <c:formatCode>General</c:formatCode>
                <c:ptCount val="3"/>
                <c:pt idx="0">
                  <c:v>74329</c:v>
                </c:pt>
                <c:pt idx="1">
                  <c:v>202375</c:v>
                </c:pt>
                <c:pt idx="2">
                  <c:v>343858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756096"/>
        <c:axId val="36700160"/>
      </c:lineChart>
      <c:catAx>
        <c:axId val="16275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700160"/>
        <c:crosses val="autoZero"/>
        <c:auto val="1"/>
        <c:lblAlgn val="ctr"/>
        <c:lblOffset val="100"/>
        <c:noMultiLvlLbl val="0"/>
      </c:catAx>
      <c:valAx>
        <c:axId val="367001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275609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'[Диаграммы по ИБ и ЦБДД.xlsx]Услуги'!$A$4</c:f>
              <c:strCache>
                <c:ptCount val="1"/>
                <c:pt idx="0">
                  <c:v>РПГУ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'[Диаграммы по ИБ и ЦБДД.xlsx]Услуги'!$A$5:$A$7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'[Диаграммы по ИБ и ЦБДД.xlsx]Услуги'!$B$5:$B$7</c:f>
              <c:numCache>
                <c:formatCode>General</c:formatCode>
                <c:ptCount val="3"/>
                <c:pt idx="0">
                  <c:v>963</c:v>
                </c:pt>
                <c:pt idx="1">
                  <c:v>7389</c:v>
                </c:pt>
                <c:pt idx="2">
                  <c:v>10228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763264"/>
        <c:axId val="63405376"/>
      </c:barChart>
      <c:catAx>
        <c:axId val="16276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405376"/>
        <c:crosses val="autoZero"/>
        <c:auto val="1"/>
        <c:lblAlgn val="ctr"/>
        <c:lblOffset val="100"/>
        <c:noMultiLvlLbl val="0"/>
      </c:catAx>
      <c:valAx>
        <c:axId val="634053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27632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Услуги!$A$4</c:f>
              <c:strCache>
                <c:ptCount val="1"/>
                <c:pt idx="0">
                  <c:v>РПГУ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0.15277777777777787"/>
                  <c:y val="0.11655561761366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Услуги!$A$5:$A$7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Услуги!$B$13:$B$15</c:f>
              <c:numCache>
                <c:formatCode>General</c:formatCode>
                <c:ptCount val="3"/>
                <c:pt idx="0">
                  <c:v>7844</c:v>
                </c:pt>
                <c:pt idx="1">
                  <c:v>164535</c:v>
                </c:pt>
                <c:pt idx="2">
                  <c:v>630457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755072"/>
        <c:axId val="86066880"/>
      </c:barChart>
      <c:catAx>
        <c:axId val="16275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066880"/>
        <c:crosses val="autoZero"/>
        <c:auto val="1"/>
        <c:lblAlgn val="ctr"/>
        <c:lblOffset val="100"/>
        <c:noMultiLvlLbl val="0"/>
      </c:catAx>
      <c:valAx>
        <c:axId val="860668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275507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54126567512394E-2"/>
          <c:y val="9.3660792400949877E-2"/>
          <c:w val="0.78512649460484107"/>
          <c:h val="0.82676915385576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КСИ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11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ОЭП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</c:v>
                </c:pt>
                <c:pt idx="1">
                  <c:v>45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754560"/>
        <c:axId val="86070336"/>
      </c:barChart>
      <c:catAx>
        <c:axId val="162754560"/>
        <c:scaling>
          <c:orientation val="minMax"/>
        </c:scaling>
        <c:delete val="0"/>
        <c:axPos val="b"/>
        <c:majorTickMark val="out"/>
        <c:minorTickMark val="none"/>
        <c:tickLblPos val="nextTo"/>
        <c:crossAx val="86070336"/>
        <c:crosses val="autoZero"/>
        <c:auto val="1"/>
        <c:lblAlgn val="ctr"/>
        <c:lblOffset val="100"/>
        <c:noMultiLvlLbl val="0"/>
      </c:catAx>
      <c:valAx>
        <c:axId val="860703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275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8622047244095"/>
          <c:y val="0.2774487564054493"/>
          <c:w val="0.15578594342373872"/>
          <c:h val="0.1435151856017997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'[Диаграммы по ИБ и ЦБДД.xlsx]Лист1'!$A$47</c:f>
              <c:strCache>
                <c:ptCount val="1"/>
                <c:pt idx="0">
                  <c:v>СЭД</c:v>
                </c:pt>
              </c:strCache>
            </c:strRef>
          </c:tx>
          <c:spPr>
            <a:ln w="66675"/>
          </c:spPr>
          <c:marker>
            <c:symbol val="square"/>
            <c:size val="12"/>
          </c:marker>
          <c:dLbls>
            <c:dLbl>
              <c:idx val="0"/>
              <c:layout>
                <c:manualLayout>
                  <c:x val="-6.9444444444444448E-2"/>
                  <c:y val="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4999999999999997E-2"/>
                  <c:y val="-6.9444444444444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833333333333323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'[Диаграммы по ИБ и ЦБДД.xlsx]Услуги'!$A$26:$A$28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'[Диаграммы по ИБ и ЦБДД.xlsx]Лист1'!$B$48:$B$50</c:f>
              <c:numCache>
                <c:formatCode>0.0%</c:formatCode>
                <c:ptCount val="3"/>
                <c:pt idx="0">
                  <c:v>0.23200000000000001</c:v>
                </c:pt>
                <c:pt idx="1">
                  <c:v>0.317</c:v>
                </c:pt>
                <c:pt idx="2">
                  <c:v>0.34100000000000003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756608"/>
        <c:axId val="102556224"/>
      </c:lineChart>
      <c:catAx>
        <c:axId val="16275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556224"/>
        <c:crosses val="autoZero"/>
        <c:auto val="1"/>
        <c:lblAlgn val="ctr"/>
        <c:lblOffset val="100"/>
        <c:noMultiLvlLbl val="0"/>
      </c:catAx>
      <c:valAx>
        <c:axId val="102556224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6275660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574074074074073E-2"/>
                  <c:y val="-0.30158730158730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592592592593437E-3"/>
                  <c:y val="-0.40476190476190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24603174603174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20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5206016"/>
        <c:axId val="104608832"/>
      </c:barChart>
      <c:catAx>
        <c:axId val="165206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4608832"/>
        <c:crosses val="autoZero"/>
        <c:auto val="1"/>
        <c:lblAlgn val="ctr"/>
        <c:lblOffset val="100"/>
        <c:noMultiLvlLbl val="0"/>
      </c:catAx>
      <c:valAx>
        <c:axId val="1046088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520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0.45455</cdr:x>
      <cdr:y>0.29239</cdr:y>
    </cdr:from>
    <cdr:to>
      <cdr:x>0.61688</cdr:x>
      <cdr:y>0.38051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67000" y="1042988"/>
          <a:ext cx="9525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0.38156</cdr:x>
      <cdr:y>0.29852</cdr:y>
    </cdr:from>
    <cdr:to>
      <cdr:x>0.5469</cdr:x>
      <cdr:y>0.37344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6000" y="1252538"/>
          <a:ext cx="9906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/>
            <a:t>643 432,8</a:t>
          </a:r>
        </a:p>
      </cdr:txBody>
    </cdr:sp>
  </cdr:relSizeAnchor>
  <cdr:relSizeAnchor xmlns:cdr="http://schemas.openxmlformats.org/drawingml/2006/chartDrawing">
    <cdr:from>
      <cdr:x>0.60731</cdr:x>
      <cdr:y>0.02611</cdr:y>
    </cdr:from>
    <cdr:to>
      <cdr:x>0.81876</cdr:x>
      <cdr:y>0.11237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38549" y="109539"/>
          <a:ext cx="1266825" cy="361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/>
            <a:t>1 084 274,9</a:t>
          </a:r>
        </a:p>
      </cdr:txBody>
    </cdr:sp>
  </cdr:relSizeAnchor>
  <cdr:relSizeAnchor xmlns:cdr="http://schemas.openxmlformats.org/drawingml/2006/chartDrawing">
    <cdr:from>
      <cdr:x>0.1614</cdr:x>
      <cdr:y>0.35897</cdr:y>
    </cdr:from>
    <cdr:to>
      <cdr:x>0.33777</cdr:x>
      <cdr:y>0.4594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923926" y="1600200"/>
          <a:ext cx="10096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/>
            <a:t>626 638,1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9AF07-CAF4-4221-ADAA-F0A0435FE4D4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DD684-8233-4AF9-8521-133D73ACE6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287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1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06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1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00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7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2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7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7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97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79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BAF5-5AEE-4F7E-9E52-609883553213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3BC2-083C-4C8D-A929-55D642319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96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png"/><Relationship Id="rId7" Type="http://schemas.openxmlformats.org/officeDocument/2006/relationships/image" Target="../media/image13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Relationship Id="rId9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65418"/>
            <a:ext cx="7772400" cy="6775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Museo Cyrl 500" panose="02000000000000000000" pitchFamily="50" charset="-52"/>
              </a:rPr>
              <a:t>Шорников Андрей Петрович</a:t>
            </a:r>
            <a:endParaRPr lang="ru-RU" sz="3600" dirty="0">
              <a:latin typeface="Museo Cyrl 500" panose="02000000000000000000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3039" y="1645920"/>
            <a:ext cx="7680961" cy="2279877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latin typeface="Museo Cyrl 300" panose="02000000000000000000" pitchFamily="50" charset="-52"/>
              </a:rPr>
              <a:t>ИТОГИ РАБОТЫ В 2016 </a:t>
            </a:r>
            <a:r>
              <a:rPr lang="ru-RU" sz="3200" b="1" dirty="0" smtClean="0">
                <a:latin typeface="Museo Cyrl 300" panose="02000000000000000000" pitchFamily="50" charset="-52"/>
              </a:rPr>
              <a:t>ГОДУ</a:t>
            </a:r>
            <a:endParaRPr lang="en-US" sz="3200" b="1" dirty="0" smtClean="0">
              <a:latin typeface="Museo Cyrl 300" panose="02000000000000000000" pitchFamily="50" charset="-52"/>
            </a:endParaRPr>
          </a:p>
          <a:p>
            <a:pPr algn="l"/>
            <a:r>
              <a:rPr lang="ru-RU" sz="3200" b="1" dirty="0">
                <a:latin typeface="Museo Cyrl 300" panose="02000000000000000000" pitchFamily="50" charset="-52"/>
              </a:rPr>
              <a:t>И ОСНОВНЫЕ НАПРАВЛЕНИЯ ДЕЯТЕЛЬНОСТИ В 2017 ГОДУ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31692"/>
            <a:ext cx="4523241" cy="10119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95406" y="6148253"/>
            <a:ext cx="2817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Museo Sans Cyrl 700" panose="02000000000000000000" pitchFamily="50" charset="-52"/>
              </a:rPr>
              <a:t>17 марта, 2017 год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Museo Sans Cyrl 7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607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Координация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927186415"/>
              </p:ext>
            </p:extLst>
          </p:nvPr>
        </p:nvGraphicFramePr>
        <p:xfrm>
          <a:off x="122125" y="2351314"/>
          <a:ext cx="4998307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Объект 2"/>
          <p:cNvSpPr>
            <a:spLocks noGrp="1"/>
          </p:cNvSpPr>
          <p:nvPr/>
        </p:nvSpPr>
        <p:spPr>
          <a:xfrm>
            <a:off x="122125" y="1713993"/>
            <a:ext cx="4998307" cy="4865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Регистрация ГИР и ГИС</a:t>
            </a:r>
            <a:endParaRPr lang="ru-RU" sz="2800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5120432" y="2200510"/>
            <a:ext cx="4115662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 smtClean="0">
                <a:latin typeface="Museo Sans Cyrl 300" panose="02000000000000000000" pitchFamily="50" charset="-52"/>
              </a:rPr>
              <a:t> Согласовано 30 планов информатизации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Согласовано 134 проекта ТЗ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endParaRPr lang="ru-RU" b="1" dirty="0" smtClean="0">
              <a:latin typeface="Museo Sans Cyrl 3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661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Связь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1799983"/>
            <a:ext cx="41252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>
              <a:latin typeface="Museo Cyrl 500"/>
            </a:endParaRPr>
          </a:p>
          <a:p>
            <a:r>
              <a:rPr lang="ru-RU" sz="3200" b="1" dirty="0" smtClean="0">
                <a:latin typeface="Museo Cyrl 500"/>
              </a:rPr>
              <a:t>В ЕСПД все </a:t>
            </a:r>
            <a:r>
              <a:rPr lang="ru-RU" sz="3200" b="1" dirty="0" smtClean="0">
                <a:latin typeface="Museo Cyrl 500"/>
              </a:rPr>
              <a:t>ОИВ, муниципалитеты и учреждения, использующие государственные информационные системы   </a:t>
            </a:r>
            <a:endParaRPr lang="ru-RU" sz="3200" b="1" dirty="0">
              <a:latin typeface="Museo Cyrl 50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9287708"/>
              </p:ext>
            </p:extLst>
          </p:nvPr>
        </p:nvGraphicFramePr>
        <p:xfrm>
          <a:off x="4040983" y="10119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Объект 2"/>
          <p:cNvSpPr>
            <a:spLocks noGrp="1"/>
          </p:cNvSpPr>
          <p:nvPr/>
        </p:nvSpPr>
        <p:spPr>
          <a:xfrm>
            <a:off x="4125244" y="1087127"/>
            <a:ext cx="2586240" cy="4865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ЕСПД</a:t>
            </a:r>
            <a:endParaRPr lang="ru-RU" sz="2800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829984"/>
              </p:ext>
            </p:extLst>
          </p:nvPr>
        </p:nvGraphicFramePr>
        <p:xfrm>
          <a:off x="4055576" y="36684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Объект 2"/>
          <p:cNvSpPr>
            <a:spLocks noGrp="1"/>
          </p:cNvSpPr>
          <p:nvPr/>
        </p:nvSpPr>
        <p:spPr>
          <a:xfrm>
            <a:off x="4125244" y="3827537"/>
            <a:ext cx="2586240" cy="4865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Corbel" panose="020B0503020204020204" pitchFamily="34" charset="0"/>
              </a:rPr>
              <a:t>ViPNet</a:t>
            </a:r>
            <a:endParaRPr lang="ru-RU" sz="2800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8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 fontScale="90000"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Информационная безопасность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745551290"/>
              </p:ext>
            </p:extLst>
          </p:nvPr>
        </p:nvGraphicFramePr>
        <p:xfrm>
          <a:off x="0" y="2218917"/>
          <a:ext cx="45720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Объект 2"/>
          <p:cNvSpPr>
            <a:spLocks noGrp="1"/>
          </p:cNvSpPr>
          <p:nvPr/>
        </p:nvSpPr>
        <p:spPr>
          <a:xfrm>
            <a:off x="145426" y="1818647"/>
            <a:ext cx="2937407" cy="486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Аттестация ГИС</a:t>
            </a:r>
            <a:endParaRPr lang="ru-RU" sz="2800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389728333"/>
              </p:ext>
            </p:extLst>
          </p:nvPr>
        </p:nvGraphicFramePr>
        <p:xfrm>
          <a:off x="4523241" y="2236075"/>
          <a:ext cx="4572000" cy="2738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Объект 2"/>
          <p:cNvSpPr>
            <a:spLocks noGrp="1"/>
          </p:cNvSpPr>
          <p:nvPr/>
        </p:nvSpPr>
        <p:spPr>
          <a:xfrm>
            <a:off x="4617278" y="1830265"/>
            <a:ext cx="2937407" cy="486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Защита узлов</a:t>
            </a:r>
            <a:endParaRPr lang="ru-RU" sz="2800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Нарушения ПДД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34218429"/>
              </p:ext>
            </p:extLst>
          </p:nvPr>
        </p:nvGraphicFramePr>
        <p:xfrm>
          <a:off x="134982" y="21183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Объект 2"/>
          <p:cNvSpPr>
            <a:spLocks noGrp="1"/>
          </p:cNvSpPr>
          <p:nvPr/>
        </p:nvSpPr>
        <p:spPr>
          <a:xfrm>
            <a:off x="145426" y="1714147"/>
            <a:ext cx="2937407" cy="486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Комплексы</a:t>
            </a:r>
            <a:endParaRPr lang="ru-RU" sz="2800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417820"/>
              </p:ext>
            </p:extLst>
          </p:nvPr>
        </p:nvGraphicFramePr>
        <p:xfrm>
          <a:off x="4958670" y="2168434"/>
          <a:ext cx="4572000" cy="269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Объект 2"/>
          <p:cNvSpPr>
            <a:spLocks noGrp="1"/>
          </p:cNvSpPr>
          <p:nvPr/>
        </p:nvSpPr>
        <p:spPr>
          <a:xfrm>
            <a:off x="5148500" y="1748115"/>
            <a:ext cx="2937407" cy="486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Последствия ДТП</a:t>
            </a:r>
            <a:endParaRPr lang="ru-RU" sz="2800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8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ГЛОНАСС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511209" y="870667"/>
            <a:ext cx="3485123" cy="4339641"/>
            <a:chOff x="950869" y="2878354"/>
            <a:chExt cx="3485123" cy="4339641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20810" y="3202555"/>
              <a:ext cx="1426479" cy="2736304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3000"/>
              </a:schemeClr>
            </a:solidFill>
            <a:ln>
              <a:noFill/>
            </a:ln>
            <a:effectLst>
              <a:outerShdw blurRad="50800" dist="38100" dir="2700000" sx="106000" sy="10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8169" y="4249798"/>
              <a:ext cx="818478" cy="785790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5969" y="4166095"/>
              <a:ext cx="818478" cy="785790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5968" y="5588890"/>
              <a:ext cx="818478" cy="785790"/>
            </a:xfrm>
            <a:prstGeom prst="rect">
              <a:avLst/>
            </a:prstGeom>
          </p:spPr>
        </p:pic>
        <p:sp>
          <p:nvSpPr>
            <p:cNvPr id="20" name="Молния 19"/>
            <p:cNvSpPr/>
            <p:nvPr/>
          </p:nvSpPr>
          <p:spPr>
            <a:xfrm>
              <a:off x="1661047" y="3754092"/>
              <a:ext cx="146006" cy="450056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09833" y="4996009"/>
              <a:ext cx="14264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latin typeface="Museo Cyrl 500"/>
                </a:rPr>
                <a:t>Любой</a:t>
              </a:r>
              <a:r>
                <a:rPr lang="ru-RU" sz="2000" b="1" dirty="0" smtClean="0">
                  <a:solidFill>
                    <a:srgbClr val="CC0099"/>
                  </a:solidFill>
                  <a:latin typeface="Corbel" panose="020B0503020204020204" pitchFamily="34" charset="0"/>
                </a:rPr>
                <a:t> </a:t>
              </a:r>
              <a:r>
                <a:rPr lang="ru-RU" sz="2000" b="1" dirty="0">
                  <a:latin typeface="Museo Cyrl 500"/>
                </a:rPr>
                <a:t>оператор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61739" y="2878354"/>
              <a:ext cx="1690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Museo Cyrl 500"/>
                </a:rPr>
                <a:t>ТС клиента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21968" y="3838786"/>
              <a:ext cx="14264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Museo Cyrl 500"/>
                </a:rPr>
                <a:t>РИНС ЛО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19768" y="6371388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latin typeface="Museo Cyrl 500"/>
                </a:rPr>
                <a:t>РМ </a:t>
              </a:r>
              <a:r>
                <a:rPr lang="ru-RU" sz="2000" b="1" dirty="0" smtClean="0">
                  <a:latin typeface="Museo Cyrl 500"/>
                </a:rPr>
                <a:t>клиента</a:t>
              </a:r>
              <a:endParaRPr lang="ru-RU" sz="2000" b="1" dirty="0">
                <a:solidFill>
                  <a:srgbClr val="CC0099"/>
                </a:solidFill>
                <a:latin typeface="Corbel" panose="020B0503020204020204" pitchFamily="34" charset="0"/>
              </a:endParaRPr>
            </a:p>
          </p:txBody>
        </p:sp>
        <p:pic>
          <p:nvPicPr>
            <p:cNvPr id="25" name="Рисунок 24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6303" y="3291142"/>
              <a:ext cx="482208" cy="462950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3757" y="4216441"/>
              <a:ext cx="1047458" cy="685098"/>
            </a:xfrm>
            <a:prstGeom prst="rect">
              <a:avLst/>
            </a:prstGeom>
          </p:spPr>
        </p:pic>
        <p:sp>
          <p:nvSpPr>
            <p:cNvPr id="27" name="Двойная стрелка влево/вправо 26"/>
            <p:cNvSpPr/>
            <p:nvPr/>
          </p:nvSpPr>
          <p:spPr>
            <a:xfrm rot="5400000">
              <a:off x="3121213" y="5078365"/>
              <a:ext cx="627371" cy="392895"/>
            </a:xfrm>
            <a:prstGeom prst="leftRightArrow">
              <a:avLst/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50869" y="6510109"/>
              <a:ext cx="19494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Museo Cyrl 500"/>
                </a:rPr>
                <a:t>Поле для конкуренции</a:t>
              </a:r>
            </a:p>
          </p:txBody>
        </p:sp>
        <p:sp>
          <p:nvSpPr>
            <p:cNvPr id="29" name="Стрелка влево 28"/>
            <p:cNvSpPr/>
            <p:nvPr/>
          </p:nvSpPr>
          <p:spPr>
            <a:xfrm rot="5400000">
              <a:off x="1496303" y="6158656"/>
              <a:ext cx="426562" cy="432048"/>
            </a:xfrm>
            <a:prstGeom prst="lef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127689672"/>
              </p:ext>
            </p:extLst>
          </p:nvPr>
        </p:nvGraphicFramePr>
        <p:xfrm>
          <a:off x="84554" y="1795929"/>
          <a:ext cx="4938944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1" name="Объект 2"/>
          <p:cNvSpPr>
            <a:spLocks noGrp="1"/>
          </p:cNvSpPr>
          <p:nvPr/>
        </p:nvSpPr>
        <p:spPr>
          <a:xfrm>
            <a:off x="145425" y="1987950"/>
            <a:ext cx="2937407" cy="486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ТС в РИНС ЛО</a:t>
            </a:r>
            <a:endParaRPr lang="ru-RU" sz="2800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ИТ-инфраструктура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182881" y="2316390"/>
            <a:ext cx="9204960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 smtClean="0">
                <a:latin typeface="Museo Sans Cyrl 300" panose="02000000000000000000" pitchFamily="50" charset="-52"/>
              </a:rPr>
              <a:t> Резервирование ЦОД для критически важных информационных систем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Создание ЦОД на Суворовском, 67</a:t>
            </a:r>
            <a:endParaRPr lang="ru-RU" b="1" dirty="0" smtClean="0">
              <a:latin typeface="Museo Sans Cyrl 300" panose="02000000000000000000" pitchFamily="50" charset="-5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Система обеспечения сотрудников вычислительной и оргтехникой, связью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endParaRPr lang="ru-RU" b="1" dirty="0" smtClean="0">
              <a:latin typeface="Museo Sans Cyrl 3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065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Правовое регулирование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182881" y="2316390"/>
            <a:ext cx="9204960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 smtClean="0">
                <a:latin typeface="Museo Sans Cyrl 300" panose="02000000000000000000" pitchFamily="50" charset="-52"/>
              </a:rPr>
              <a:t> Областной закон № 60-оз «О государственных информационных системах Ленинградской области»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Постановление Правительства № 350 (ФПД ЛО)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Приказы № 7 и № 8 (нормативы по компьютерной технике и связи)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endParaRPr lang="ru-RU" b="1" dirty="0" smtClean="0">
              <a:latin typeface="Museo Sans Cyrl 3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987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906674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Задача (ограниченность ресурсов)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182881" y="2124802"/>
            <a:ext cx="9204960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Согласование ТЗ с функциональными заказчиками и обеспечение </a:t>
            </a:r>
            <a:r>
              <a:rPr lang="ru-RU" b="1" dirty="0" err="1" smtClean="0">
                <a:latin typeface="Museo Sans Cyrl 300" panose="02000000000000000000" pitchFamily="50" charset="-52"/>
              </a:rPr>
              <a:t>прослеживаемости</a:t>
            </a:r>
            <a:r>
              <a:rPr lang="ru-RU" b="1" dirty="0" smtClean="0">
                <a:latin typeface="Museo Sans Cyrl 300" panose="02000000000000000000" pitchFamily="50" charset="-52"/>
              </a:rPr>
              <a:t> результатов</a:t>
            </a:r>
            <a:endParaRPr lang="ru-RU" b="1" dirty="0">
              <a:latin typeface="Museo Sans Cyrl 300" panose="02000000000000000000" pitchFamily="50" charset="-5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 smtClean="0">
                <a:latin typeface="Museo Sans Cyrl 300" panose="02000000000000000000" pitchFamily="50" charset="-52"/>
              </a:rPr>
              <a:t> Создание </a:t>
            </a:r>
            <a:r>
              <a:rPr lang="ru-RU" b="1" dirty="0">
                <a:latin typeface="Museo Sans Cyrl 300" panose="02000000000000000000" pitchFamily="50" charset="-52"/>
              </a:rPr>
              <a:t>проектных офисов для выполнения проектов с финансированием свыше </a:t>
            </a:r>
            <a:r>
              <a:rPr lang="ru-RU" b="1" dirty="0" smtClean="0">
                <a:latin typeface="Museo Sans Cyrl 300" panose="02000000000000000000" pitchFamily="50" charset="-52"/>
              </a:rPr>
              <a:t>10 </a:t>
            </a:r>
            <a:r>
              <a:rPr lang="ru-RU" b="1" dirty="0" err="1">
                <a:latin typeface="Museo Sans Cyrl 300" panose="02000000000000000000" pitchFamily="50" charset="-52"/>
              </a:rPr>
              <a:t>млн.руб</a:t>
            </a:r>
            <a:r>
              <a:rPr lang="ru-RU" b="1" dirty="0">
                <a:latin typeface="Museo Sans Cyrl 300" panose="02000000000000000000" pitchFamily="50" charset="-52"/>
              </a:rPr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endParaRPr lang="ru-RU" b="1" dirty="0" smtClean="0">
              <a:latin typeface="Museo Sans Cyrl 3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188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906674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Задача (реализация Закона)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182881" y="1523911"/>
            <a:ext cx="9204960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Разработка проекта </a:t>
            </a:r>
            <a:r>
              <a:rPr lang="ru-RU" b="1" dirty="0">
                <a:latin typeface="Museo Sans Cyrl 300" panose="02000000000000000000" pitchFamily="50" charset="-52"/>
              </a:rPr>
              <a:t>акта Правительства </a:t>
            </a:r>
            <a:r>
              <a:rPr lang="ru-RU" b="1" dirty="0" smtClean="0">
                <a:latin typeface="Museo Sans Cyrl 300" panose="02000000000000000000" pitchFamily="50" charset="-52"/>
              </a:rPr>
              <a:t>о реестре </a:t>
            </a:r>
            <a:r>
              <a:rPr lang="ru-RU" b="1" dirty="0">
                <a:latin typeface="Museo Sans Cyrl 300" panose="02000000000000000000" pitchFamily="50" charset="-52"/>
              </a:rPr>
              <a:t>информационных систем </a:t>
            </a:r>
            <a:r>
              <a:rPr lang="ru-RU" b="1" dirty="0" smtClean="0">
                <a:latin typeface="Museo Sans Cyrl 300" panose="02000000000000000000" pitchFamily="50" charset="-52"/>
              </a:rPr>
              <a:t>и ресурсов</a:t>
            </a:r>
            <a:endParaRPr lang="ru-RU" b="1" dirty="0">
              <a:latin typeface="Museo Sans Cyrl 300" panose="02000000000000000000" pitchFamily="50" charset="-5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 smtClean="0">
                <a:latin typeface="Museo Sans Cyrl 300" panose="02000000000000000000" pitchFamily="50" charset="-52"/>
              </a:rPr>
              <a:t> Разработка </a:t>
            </a:r>
            <a:r>
              <a:rPr lang="ru-RU" b="1" dirty="0">
                <a:latin typeface="Museo Sans Cyrl 300" panose="02000000000000000000" pitchFamily="50" charset="-52"/>
              </a:rPr>
              <a:t>проектов актов </a:t>
            </a:r>
            <a:r>
              <a:rPr lang="ru-RU" b="1" dirty="0" smtClean="0">
                <a:latin typeface="Museo Sans Cyrl 300" panose="02000000000000000000" pitchFamily="50" charset="-52"/>
              </a:rPr>
              <a:t>о правилах </a:t>
            </a:r>
            <a:r>
              <a:rPr lang="ru-RU" b="1" dirty="0">
                <a:latin typeface="Museo Sans Cyrl 300" panose="02000000000000000000" pitchFamily="50" charset="-52"/>
              </a:rPr>
              <a:t>использования государственных систем и ресурсов </a:t>
            </a:r>
            <a:r>
              <a:rPr lang="ru-RU" b="1" dirty="0" smtClean="0">
                <a:latin typeface="Museo Sans Cyrl 300" panose="02000000000000000000" pitchFamily="50" charset="-52"/>
              </a:rPr>
              <a:t>муниципалитетами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Разработка проекта акта о технических требованиях подключения и использования ЕСПД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Разработка проекта акта о передаче видеоизображений с объектов критической инфраструктуры </a:t>
            </a:r>
            <a:endParaRPr lang="ru-RU" b="1" dirty="0">
              <a:latin typeface="Museo Sans Cyrl 300" panose="02000000000000000000" pitchFamily="50" charset="-5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dirty="0" smtClean="0">
              <a:latin typeface="Museo Sans Cyrl 3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560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906674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Задача (ключевые системы)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182881" y="2124802"/>
            <a:ext cx="8786948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Завершение создания системы-112 в объеме, достаточном для начала ее опытной эксплуатации</a:t>
            </a:r>
            <a:endParaRPr lang="ru-RU" b="1" dirty="0">
              <a:latin typeface="Museo Sans Cyrl 300" panose="02000000000000000000" pitchFamily="50" charset="-5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Постепенный  </a:t>
            </a:r>
            <a:r>
              <a:rPr lang="ru-RU" b="1" dirty="0">
                <a:latin typeface="Museo Sans Cyrl 300" panose="02000000000000000000" pitchFamily="50" charset="-52"/>
              </a:rPr>
              <a:t>«бесшовный» переход </a:t>
            </a:r>
            <a:r>
              <a:rPr lang="ru-RU" b="1" dirty="0" smtClean="0">
                <a:latin typeface="Museo Sans Cyrl 300" panose="02000000000000000000" pitchFamily="50" charset="-52"/>
              </a:rPr>
              <a:t>на новую СЭД и обеспечение целостности </a:t>
            </a:r>
            <a:r>
              <a:rPr lang="ru-RU" b="1" dirty="0">
                <a:latin typeface="Museo Sans Cyrl 300" panose="02000000000000000000" pitchFamily="50" charset="-52"/>
              </a:rPr>
              <a:t>баз данных и электронного архива документооборота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dirty="0" smtClean="0">
              <a:latin typeface="Museo Sans Cyrl 3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660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121" y="0"/>
            <a:ext cx="4523241" cy="10119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4816" y="1321962"/>
            <a:ext cx="384699" cy="596283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05823" y="1422889"/>
            <a:ext cx="4115663" cy="183744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noFill/>
            <a:bevel/>
          </a:ln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Museo Sans Cyrl 300" panose="02000000000000000000" pitchFamily="50" charset="-52"/>
              </a:rPr>
              <a:t>Услуги в электронном виде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Museo Sans Cyrl 300" panose="02000000000000000000" pitchFamily="50" charset="-52"/>
              </a:rPr>
              <a:t>Ведомственные информационные системы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Museo Sans Cyrl 300" panose="02000000000000000000" pitchFamily="50" charset="-52"/>
              </a:rPr>
              <a:t>Инфраструктура связи и ИТ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Museo Sans Cyrl 300" panose="02000000000000000000" pitchFamily="50" charset="-52"/>
              </a:rPr>
              <a:t>Информационная безопасность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Museo Sans Cyrl 300" panose="02000000000000000000" pitchFamily="50" charset="-52"/>
              </a:rPr>
              <a:t>Фото- </a:t>
            </a:r>
            <a:r>
              <a:rPr lang="ru-RU" sz="1600" b="1" dirty="0" err="1" smtClean="0">
                <a:latin typeface="Museo Sans Cyrl 300" panose="02000000000000000000" pitchFamily="50" charset="-52"/>
              </a:rPr>
              <a:t>видеофиксация</a:t>
            </a:r>
            <a:endParaRPr lang="ru-RU" sz="1600" b="1" dirty="0">
              <a:latin typeface="Museo Sans Cyrl 300" panose="02000000000000000000" pitchFamily="50" charset="-52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62387" y="1823239"/>
            <a:ext cx="4330283" cy="1235516"/>
            <a:chOff x="162387" y="1823239"/>
            <a:chExt cx="4330283" cy="1235516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387" y="1823239"/>
              <a:ext cx="3889303" cy="1193497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355759" y="1858426"/>
              <a:ext cx="413691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Информационное</a:t>
              </a:r>
            </a:p>
            <a:p>
              <a:r>
                <a:rPr lang="ru-RU" sz="3600" b="1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общество</a:t>
              </a:r>
              <a:endParaRPr lang="ru-RU" sz="36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0" y="3367121"/>
            <a:ext cx="4234116" cy="1200061"/>
            <a:chOff x="-28293" y="3308658"/>
            <a:chExt cx="4234116" cy="1200061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8293" y="3308658"/>
              <a:ext cx="4234116" cy="1200061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1795" y="3611649"/>
              <a:ext cx="2728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Безопасность</a:t>
              </a:r>
              <a:endParaRPr lang="ru-RU" sz="36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-291745" y="4678252"/>
            <a:ext cx="4797568" cy="1369565"/>
            <a:chOff x="-291745" y="4508719"/>
            <a:chExt cx="4797568" cy="13695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91745" y="4508719"/>
              <a:ext cx="4797568" cy="136956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59586" y="4564161"/>
              <a:ext cx="29732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Снижение </a:t>
              </a:r>
            </a:p>
            <a:p>
              <a:r>
                <a:rPr lang="ru-RU" sz="3600" b="1" dirty="0" err="1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адмбарьеров</a:t>
              </a:r>
              <a:endParaRPr lang="ru-RU" sz="36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62387" y="811949"/>
            <a:ext cx="8183519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Госпрограммы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504501" y="3521721"/>
            <a:ext cx="4073437" cy="89086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b="1" dirty="0" smtClean="0">
                <a:latin typeface="Museo Sans Cyrl 300" panose="02000000000000000000" pitchFamily="50" charset="-52"/>
              </a:rPr>
              <a:t>Система-112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b="1" dirty="0" smtClean="0">
                <a:latin typeface="Museo Sans Cyrl 300" panose="02000000000000000000" pitchFamily="50" charset="-52"/>
              </a:rPr>
              <a:t>Безопасный город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530628" y="4888428"/>
            <a:ext cx="3890557" cy="89086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b="1" dirty="0" smtClean="0">
                <a:latin typeface="Museo Sans Cyrl 300" panose="02000000000000000000" pitchFamily="50" charset="-52"/>
              </a:rPr>
              <a:t>АИС МФЦ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b="1" dirty="0" smtClean="0">
                <a:latin typeface="Museo Sans Cyrl 300" panose="02000000000000000000" pitchFamily="50" charset="-52"/>
              </a:rPr>
              <a:t>Автоматизация кадровой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2438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906674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Задача (ИТ-инфраструктура)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182881" y="2124802"/>
            <a:ext cx="8786948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Использование операторских сетей и УЦН для развития ЕСПД, обмен канальной емкостью</a:t>
            </a:r>
            <a:endParaRPr lang="ru-RU" b="1" dirty="0">
              <a:latin typeface="Museo Sans Cyrl 300" panose="02000000000000000000" pitchFamily="50" charset="-5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 smtClean="0">
                <a:latin typeface="Museo Sans Cyrl 300" panose="02000000000000000000" pitchFamily="50" charset="-52"/>
              </a:rPr>
              <a:t> Использование </a:t>
            </a:r>
            <a:r>
              <a:rPr lang="ru-RU" b="1" dirty="0" smtClean="0">
                <a:latin typeface="Museo Sans Cyrl 300" panose="02000000000000000000" pitchFamily="50" charset="-52"/>
              </a:rPr>
              <a:t>мощностей хозяйственных обществ для резервирования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Symbol"/>
              <a:buChar char="¨"/>
            </a:pPr>
            <a:r>
              <a:rPr lang="ru-RU" b="1" dirty="0">
                <a:latin typeface="Museo Sans Cyrl 300" panose="02000000000000000000" pitchFamily="50" charset="-52"/>
              </a:rPr>
              <a:t> </a:t>
            </a:r>
            <a:r>
              <a:rPr lang="ru-RU" b="1" dirty="0" smtClean="0">
                <a:latin typeface="Museo Sans Cyrl 300" panose="02000000000000000000" pitchFamily="50" charset="-52"/>
              </a:rPr>
              <a:t>Внедрение новой АТС для внутренней телефонной сети, включая и муниципалитеты</a:t>
            </a:r>
            <a:endParaRPr lang="ru-RU" b="1" dirty="0">
              <a:latin typeface="Museo Sans Cyrl 300" panose="02000000000000000000" pitchFamily="50" charset="-5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dirty="0" smtClean="0">
              <a:latin typeface="Museo Sans Cyrl 3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870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55020"/>
            <a:ext cx="7772400" cy="2387600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solidFill>
                  <a:srgbClr val="C00000"/>
                </a:solidFill>
                <a:latin typeface="Museo Cyrl 500" panose="02000000000000000000" pitchFamily="50" charset="-52"/>
              </a:rPr>
              <a:t>Благодарю </a:t>
            </a:r>
            <a:r>
              <a:rPr lang="ru-RU" sz="5400" dirty="0">
                <a:solidFill>
                  <a:srgbClr val="C00000"/>
                </a:solidFill>
                <a:latin typeface="Museo Cyrl 500" panose="02000000000000000000" pitchFamily="50" charset="-52"/>
              </a:rPr>
              <a:t>за </a:t>
            </a:r>
            <a:r>
              <a:rPr lang="ru-RU" sz="5400" dirty="0" smtClean="0">
                <a:solidFill>
                  <a:srgbClr val="C00000"/>
                </a:solidFill>
                <a:latin typeface="Museo Cyrl 500" panose="02000000000000000000" pitchFamily="50" charset="-52"/>
              </a:rPr>
              <a:t>внимание!</a:t>
            </a:r>
            <a:endParaRPr lang="ru-RU" sz="5400" dirty="0">
              <a:solidFill>
                <a:srgbClr val="C00000"/>
              </a:solidFill>
              <a:latin typeface="Museo Cyrl 500" panose="02000000000000000000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7718" y="6227805"/>
            <a:ext cx="2356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Museo Sans Cyrl 700" panose="02000000000000000000" pitchFamily="50" charset="-52"/>
              </a:rPr>
              <a:t>17 марта, 2017 год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Museo Sans Cyrl 7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479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913160"/>
            <a:ext cx="8183519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Структура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523241" y="1278048"/>
            <a:ext cx="1322446" cy="1398461"/>
            <a:chOff x="3282597" y="1689463"/>
            <a:chExt cx="1322446" cy="1398461"/>
          </a:xfrm>
        </p:grpSpPr>
        <p:sp>
          <p:nvSpPr>
            <p:cNvPr id="22" name="Овал 21"/>
            <p:cNvSpPr/>
            <p:nvPr/>
          </p:nvSpPr>
          <p:spPr>
            <a:xfrm>
              <a:off x="3282597" y="1689463"/>
              <a:ext cx="1322446" cy="139846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19136" y="1986725"/>
              <a:ext cx="111165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КСИ</a:t>
              </a:r>
              <a:endParaRPr lang="ru-RU" sz="44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61785" y="3400733"/>
            <a:ext cx="187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Инфраструктура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600664" y="3448681"/>
            <a:ext cx="235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Фото- </a:t>
            </a:r>
            <a:r>
              <a:rPr lang="ru-RU" dirty="0" err="1" smtClean="0"/>
              <a:t>видеофиксация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686221" y="4738360"/>
            <a:ext cx="335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Система-112, Безопасный город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2134858" y="1994527"/>
            <a:ext cx="1322446" cy="1398461"/>
            <a:chOff x="1095786" y="2327901"/>
            <a:chExt cx="1322446" cy="1398461"/>
          </a:xfrm>
        </p:grpSpPr>
        <p:sp>
          <p:nvSpPr>
            <p:cNvPr id="36" name="Овал 35"/>
            <p:cNvSpPr/>
            <p:nvPr/>
          </p:nvSpPr>
          <p:spPr>
            <a:xfrm>
              <a:off x="1095786" y="2327901"/>
              <a:ext cx="1322446" cy="1398461"/>
            </a:xfrm>
            <a:prstGeom prst="ellipse">
              <a:avLst/>
            </a:prstGeom>
            <a:solidFill>
              <a:srgbClr val="717E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88780" y="2625163"/>
              <a:ext cx="114486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ОЭП</a:t>
              </a:r>
              <a:endParaRPr lang="ru-RU" sz="44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6749489" y="2045873"/>
            <a:ext cx="1417376" cy="1398461"/>
            <a:chOff x="6749489" y="2045873"/>
            <a:chExt cx="1417376" cy="1398461"/>
          </a:xfrm>
        </p:grpSpPr>
        <p:sp>
          <p:nvSpPr>
            <p:cNvPr id="42" name="Овал 41"/>
            <p:cNvSpPr/>
            <p:nvPr/>
          </p:nvSpPr>
          <p:spPr>
            <a:xfrm>
              <a:off x="6830675" y="2045873"/>
              <a:ext cx="1322446" cy="1398461"/>
            </a:xfrm>
            <a:prstGeom prst="ellipse">
              <a:avLst/>
            </a:prstGeom>
            <a:solidFill>
              <a:srgbClr val="717E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49489" y="2343135"/>
              <a:ext cx="141737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ЦБДД</a:t>
              </a:r>
              <a:endParaRPr lang="ru-RU" sz="44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403804" y="3336085"/>
            <a:ext cx="1495409" cy="1398461"/>
            <a:chOff x="3232552" y="3397261"/>
            <a:chExt cx="1495409" cy="1398461"/>
          </a:xfrm>
        </p:grpSpPr>
        <p:sp>
          <p:nvSpPr>
            <p:cNvPr id="46" name="Овал 45"/>
            <p:cNvSpPr/>
            <p:nvPr/>
          </p:nvSpPr>
          <p:spPr>
            <a:xfrm>
              <a:off x="3313738" y="3397261"/>
              <a:ext cx="1322446" cy="1398461"/>
            </a:xfrm>
            <a:prstGeom prst="ellipse">
              <a:avLst/>
            </a:prstGeom>
            <a:solidFill>
              <a:srgbClr val="717E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32552" y="3694523"/>
              <a:ext cx="149540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С-112</a:t>
              </a:r>
              <a:endParaRPr lang="ru-RU" sz="44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cxnSp>
        <p:nvCxnSpPr>
          <p:cNvPr id="49" name="Прямая соединительная линия 48"/>
          <p:cNvCxnSpPr/>
          <p:nvPr/>
        </p:nvCxnSpPr>
        <p:spPr>
          <a:xfrm flipH="1">
            <a:off x="3561628" y="2272393"/>
            <a:ext cx="923362" cy="296635"/>
          </a:xfrm>
          <a:prstGeom prst="line">
            <a:avLst/>
          </a:prstGeom>
          <a:ln w="254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 flipV="1">
            <a:off x="5845687" y="2341519"/>
            <a:ext cx="903802" cy="227510"/>
          </a:xfrm>
          <a:prstGeom prst="line">
            <a:avLst/>
          </a:prstGeom>
          <a:ln w="254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154643" y="2745103"/>
            <a:ext cx="0" cy="503194"/>
          </a:xfrm>
          <a:prstGeom prst="line">
            <a:avLst/>
          </a:prstGeom>
          <a:ln w="254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2134858" y="4223795"/>
            <a:ext cx="1322446" cy="1398461"/>
            <a:chOff x="606504" y="4115064"/>
            <a:chExt cx="1322446" cy="1398461"/>
          </a:xfrm>
        </p:grpSpPr>
        <p:sp>
          <p:nvSpPr>
            <p:cNvPr id="62" name="Овал 61"/>
            <p:cNvSpPr/>
            <p:nvPr/>
          </p:nvSpPr>
          <p:spPr>
            <a:xfrm>
              <a:off x="606504" y="4115064"/>
              <a:ext cx="1322446" cy="1398461"/>
            </a:xfrm>
            <a:prstGeom prst="ellipse">
              <a:avLst/>
            </a:prstGeom>
            <a:solidFill>
              <a:srgbClr val="A0C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20516" y="4412326"/>
              <a:ext cx="694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ЛТ</a:t>
              </a:r>
              <a:endParaRPr lang="ru-RU" sz="44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sp>
        <p:nvSpPr>
          <p:cNvPr id="66" name="Овал 65"/>
          <p:cNvSpPr/>
          <p:nvPr/>
        </p:nvSpPr>
        <p:spPr>
          <a:xfrm>
            <a:off x="7177886" y="4207686"/>
            <a:ext cx="1322446" cy="1398461"/>
          </a:xfrm>
          <a:prstGeom prst="ellipse">
            <a:avLst/>
          </a:prstGeom>
          <a:solidFill>
            <a:srgbClr val="A0C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7099505" y="4504948"/>
            <a:ext cx="14814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РНИЦ</a:t>
            </a:r>
            <a:endParaRPr lang="ru-RU" sz="4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857581" y="5639709"/>
            <a:ext cx="187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Оператор ЕСПД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6606846" y="5639745"/>
            <a:ext cx="246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Оператор РИНС и ФПД</a:t>
            </a:r>
            <a:endParaRPr lang="ru-RU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3336432" y="2583498"/>
            <a:ext cx="1373754" cy="1819290"/>
          </a:xfrm>
          <a:prstGeom prst="line">
            <a:avLst/>
          </a:prstGeom>
          <a:ln w="254000" cmpd="dbl">
            <a:solidFill>
              <a:srgbClr val="A0CC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5628940" y="2701767"/>
            <a:ext cx="1616591" cy="1803181"/>
          </a:xfrm>
          <a:prstGeom prst="line">
            <a:avLst/>
          </a:prstGeom>
          <a:ln w="254000" cmpd="dbl">
            <a:solidFill>
              <a:srgbClr val="A0CC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662165" y="1197305"/>
            <a:ext cx="217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Создание ГИС и ГИР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6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8" y="872602"/>
            <a:ext cx="4191200" cy="729776"/>
          </a:xfrm>
        </p:spPr>
        <p:txBody>
          <a:bodyPr tIns="0" bIns="0" anchor="t" anchorCtr="0">
            <a:normAutofit fontScale="90000"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Финансирование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aphicFrame>
        <p:nvGraphicFramePr>
          <p:cNvPr id="35" name="Диаграмма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166491"/>
              </p:ext>
            </p:extLst>
          </p:nvPr>
        </p:nvGraphicFramePr>
        <p:xfrm>
          <a:off x="3644604" y="1541448"/>
          <a:ext cx="5656218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Овал 38"/>
          <p:cNvSpPr/>
          <p:nvPr/>
        </p:nvSpPr>
        <p:spPr>
          <a:xfrm>
            <a:off x="7331589" y="1083944"/>
            <a:ext cx="1322446" cy="1398461"/>
          </a:xfrm>
          <a:prstGeom prst="ellipse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7468128" y="1381206"/>
            <a:ext cx="11116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КСИ</a:t>
            </a:r>
            <a:endParaRPr lang="ru-RU" sz="4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7365310" y="4469100"/>
            <a:ext cx="1322446" cy="139846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7284124" y="4766362"/>
            <a:ext cx="1417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ЦБДД</a:t>
            </a:r>
            <a:endParaRPr lang="ru-RU" sz="4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268457" y="4469099"/>
            <a:ext cx="1322446" cy="139846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4361451" y="4766361"/>
            <a:ext cx="11448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ОЭП</a:t>
            </a:r>
            <a:endParaRPr lang="ru-RU" sz="4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4924384" y="681975"/>
            <a:ext cx="1322446" cy="1398461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4843198" y="979237"/>
            <a:ext cx="14954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С-112</a:t>
            </a:r>
            <a:endParaRPr lang="ru-RU" sz="4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5983173" y="5662635"/>
            <a:ext cx="1381428" cy="729776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800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2016</a:t>
            </a:r>
            <a:endParaRPr lang="ru-RU" sz="4800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aphicFrame>
        <p:nvGraphicFramePr>
          <p:cNvPr id="65" name="Диаграмма 64"/>
          <p:cNvGraphicFramePr/>
          <p:nvPr>
            <p:extLst>
              <p:ext uri="{D42A27DB-BD31-4B8C-83A1-F6EECF244321}">
                <p14:modId xmlns:p14="http://schemas.microsoft.com/office/powerpoint/2010/main" val="2292199723"/>
              </p:ext>
            </p:extLst>
          </p:nvPr>
        </p:nvGraphicFramePr>
        <p:xfrm>
          <a:off x="-371612" y="1469619"/>
          <a:ext cx="5736092" cy="4397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82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8" y="872602"/>
            <a:ext cx="4191200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Мероприятия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002834" y="1596789"/>
            <a:ext cx="1093711" cy="1161909"/>
            <a:chOff x="2015249" y="1732314"/>
            <a:chExt cx="1093711" cy="1161909"/>
          </a:xfrm>
        </p:grpSpPr>
        <p:sp>
          <p:nvSpPr>
            <p:cNvPr id="17" name="Овал 16"/>
            <p:cNvSpPr/>
            <p:nvPr/>
          </p:nvSpPr>
          <p:spPr>
            <a:xfrm>
              <a:off x="2015249" y="1732314"/>
              <a:ext cx="1093711" cy="116190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41082" y="1935749"/>
              <a:ext cx="919376" cy="639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КСИ</a:t>
              </a:r>
              <a:endParaRPr lang="ru-RU" sz="44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sp>
        <p:nvSpPr>
          <p:cNvPr id="19" name="Объект 2"/>
          <p:cNvSpPr txBox="1">
            <a:spLocks/>
          </p:cNvSpPr>
          <p:nvPr/>
        </p:nvSpPr>
        <p:spPr>
          <a:xfrm>
            <a:off x="3630175" y="1732314"/>
            <a:ext cx="6372505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latin typeface="Museo Sans Cyrl 300" panose="02000000000000000000" pitchFamily="50" charset="-52"/>
              </a:rPr>
              <a:t>59 мероприятий, 27 сотрудников</a:t>
            </a: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3112906" y="2810604"/>
            <a:ext cx="6372505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latin typeface="Museo Sans Cyrl 300" panose="02000000000000000000" pitchFamily="50" charset="-52"/>
              </a:rPr>
              <a:t>287 мероприятий, 34 сотрудника</a:t>
            </a:r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3630175" y="3761397"/>
            <a:ext cx="6372505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latin typeface="Museo Sans Cyrl 300" panose="02000000000000000000" pitchFamily="50" charset="-52"/>
              </a:rPr>
              <a:t>78 мероприятий, 20 сотрудников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1128753" y="2675080"/>
            <a:ext cx="1093711" cy="1161909"/>
            <a:chOff x="2008362" y="2744752"/>
            <a:chExt cx="1093711" cy="1161909"/>
          </a:xfrm>
        </p:grpSpPr>
        <p:sp>
          <p:nvSpPr>
            <p:cNvPr id="31" name="Овал 30"/>
            <p:cNvSpPr/>
            <p:nvPr/>
          </p:nvSpPr>
          <p:spPr>
            <a:xfrm>
              <a:off x="2008362" y="2744752"/>
              <a:ext cx="1093711" cy="1161909"/>
            </a:xfrm>
            <a:prstGeom prst="ellipse">
              <a:avLst/>
            </a:prstGeom>
            <a:solidFill>
              <a:srgbClr val="717E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37456" y="2988260"/>
              <a:ext cx="9701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ОЭП</a:t>
              </a:r>
              <a:endParaRPr lang="ru-RU" sz="3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067266" y="4835069"/>
            <a:ext cx="1254767" cy="1161909"/>
            <a:chOff x="143336" y="2764271"/>
            <a:chExt cx="1254767" cy="1161909"/>
          </a:xfrm>
        </p:grpSpPr>
        <p:sp>
          <p:nvSpPr>
            <p:cNvPr id="40" name="Овал 39"/>
            <p:cNvSpPr/>
            <p:nvPr/>
          </p:nvSpPr>
          <p:spPr>
            <a:xfrm>
              <a:off x="204593" y="2764271"/>
              <a:ext cx="1093711" cy="1161909"/>
            </a:xfrm>
            <a:prstGeom prst="ellipse">
              <a:avLst/>
            </a:prstGeom>
            <a:solidFill>
              <a:srgbClr val="717E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3336" y="3002542"/>
              <a:ext cx="12547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С-112</a:t>
              </a:r>
              <a:endParaRPr lang="ru-RU" sz="3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1957938" y="3645391"/>
            <a:ext cx="1194558" cy="1161909"/>
            <a:chOff x="143336" y="2764271"/>
            <a:chExt cx="1194558" cy="1161909"/>
          </a:xfrm>
        </p:grpSpPr>
        <p:sp>
          <p:nvSpPr>
            <p:cNvPr id="44" name="Овал 43"/>
            <p:cNvSpPr/>
            <p:nvPr/>
          </p:nvSpPr>
          <p:spPr>
            <a:xfrm>
              <a:off x="204593" y="2764271"/>
              <a:ext cx="1093711" cy="1161909"/>
            </a:xfrm>
            <a:prstGeom prst="ellipse">
              <a:avLst/>
            </a:prstGeom>
            <a:solidFill>
              <a:srgbClr val="717E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3336" y="3002542"/>
              <a:ext cx="11945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ЦБДД</a:t>
              </a:r>
              <a:endParaRPr lang="ru-RU" sz="3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sp>
        <p:nvSpPr>
          <p:cNvPr id="46" name="Объект 2"/>
          <p:cNvSpPr txBox="1">
            <a:spLocks/>
          </p:cNvSpPr>
          <p:nvPr/>
        </p:nvSpPr>
        <p:spPr>
          <a:xfrm>
            <a:off x="3152496" y="4970593"/>
            <a:ext cx="6372505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latin typeface="Museo Sans Cyrl 300" panose="02000000000000000000" pitchFamily="50" charset="-52"/>
              </a:rPr>
              <a:t>84 мероприятия, 39 сотрудников</a:t>
            </a:r>
          </a:p>
        </p:txBody>
      </p:sp>
    </p:spTree>
    <p:extLst>
      <p:ext uri="{BB962C8B-B14F-4D97-AF65-F5344CB8AC3E}">
        <p14:creationId xmlns:p14="http://schemas.microsoft.com/office/powerpoint/2010/main" val="28862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>
                <a:solidFill>
                  <a:srgbClr val="4A206A"/>
                </a:solidFill>
                <a:latin typeface="Museo Cyrl 500" panose="02000000000000000000" pitchFamily="50" charset="-52"/>
              </a:rPr>
              <a:t>Обеспечение оказания услуг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311318958"/>
              </p:ext>
            </p:extLst>
          </p:nvPr>
        </p:nvGraphicFramePr>
        <p:xfrm>
          <a:off x="639217" y="1332412"/>
          <a:ext cx="3884024" cy="2699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3838039498"/>
              </p:ext>
            </p:extLst>
          </p:nvPr>
        </p:nvGraphicFramePr>
        <p:xfrm>
          <a:off x="4846320" y="1534886"/>
          <a:ext cx="3792582" cy="260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980361883"/>
              </p:ext>
            </p:extLst>
          </p:nvPr>
        </p:nvGraphicFramePr>
        <p:xfrm>
          <a:off x="617447" y="4034246"/>
          <a:ext cx="3905794" cy="2323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1579569620"/>
              </p:ext>
            </p:extLst>
          </p:nvPr>
        </p:nvGraphicFramePr>
        <p:xfrm>
          <a:off x="4572000" y="4060371"/>
          <a:ext cx="4572000" cy="2288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Объект 2"/>
          <p:cNvSpPr>
            <a:spLocks noGrp="1"/>
          </p:cNvSpPr>
          <p:nvPr>
            <p:ph idx="1"/>
          </p:nvPr>
        </p:nvSpPr>
        <p:spPr>
          <a:xfrm>
            <a:off x="180217" y="1741714"/>
            <a:ext cx="1456994" cy="486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СМЭВ</a:t>
            </a:r>
          </a:p>
          <a:p>
            <a:endParaRPr lang="ru-RU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4747863" y="1802670"/>
            <a:ext cx="1456994" cy="486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ЕСИА</a:t>
            </a:r>
          </a:p>
          <a:p>
            <a:endParaRPr lang="ru-RU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243840" y="4275910"/>
            <a:ext cx="1456994" cy="486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Портал</a:t>
            </a:r>
          </a:p>
          <a:p>
            <a:endParaRPr lang="ru-RU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4747862" y="4275909"/>
            <a:ext cx="2123201" cy="486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АИС МФЦ</a:t>
            </a:r>
          </a:p>
          <a:p>
            <a:endParaRPr lang="ru-RU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Ведомственные ГИС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297338249"/>
              </p:ext>
            </p:extLst>
          </p:nvPr>
        </p:nvGraphicFramePr>
        <p:xfrm>
          <a:off x="-322217" y="2037806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Объект 2"/>
          <p:cNvSpPr txBox="1">
            <a:spLocks/>
          </p:cNvSpPr>
          <p:nvPr/>
        </p:nvSpPr>
        <p:spPr>
          <a:xfrm>
            <a:off x="4523241" y="1836817"/>
            <a:ext cx="4620759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latin typeface="Museo Sans Cyrl 300" panose="02000000000000000000" pitchFamily="50" charset="-52"/>
                <a:sym typeface="Symbol"/>
              </a:rPr>
              <a:t> </a:t>
            </a:r>
            <a:r>
              <a:rPr lang="ru-RU" b="1" dirty="0" smtClean="0">
                <a:latin typeface="Museo Sans Cyrl 300" panose="02000000000000000000" pitchFamily="50" charset="-52"/>
              </a:rPr>
              <a:t>Единая система в здравоохранении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>
                <a:latin typeface="Museo Sans Cyrl 300" panose="02000000000000000000" pitchFamily="50" charset="-52"/>
                <a:sym typeface="Symbol"/>
              </a:rPr>
              <a:t> </a:t>
            </a:r>
            <a:r>
              <a:rPr lang="ru-RU" b="1" dirty="0" smtClean="0">
                <a:latin typeface="Museo Sans Cyrl 300" panose="02000000000000000000" pitchFamily="50" charset="-52"/>
              </a:rPr>
              <a:t>Реестр полномочий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>
                <a:latin typeface="Museo Sans Cyrl 300" panose="02000000000000000000" pitchFamily="50" charset="-52"/>
                <a:sym typeface="Symbol"/>
              </a:rPr>
              <a:t> </a:t>
            </a:r>
            <a:r>
              <a:rPr lang="ru-RU" b="1" dirty="0" smtClean="0">
                <a:latin typeface="Museo Sans Cyrl 300" panose="02000000000000000000" pitchFamily="50" charset="-52"/>
              </a:rPr>
              <a:t>ГИС оформления разрешений легковым такси</a:t>
            </a:r>
          </a:p>
        </p:txBody>
      </p:sp>
    </p:spTree>
    <p:extLst>
      <p:ext uri="{BB962C8B-B14F-4D97-AF65-F5344CB8AC3E}">
        <p14:creationId xmlns:p14="http://schemas.microsoft.com/office/powerpoint/2010/main" val="39374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Инфраструктурные ГИС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052906"/>
              </p:ext>
            </p:extLst>
          </p:nvPr>
        </p:nvGraphicFramePr>
        <p:xfrm>
          <a:off x="82730" y="244641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00711" y="1836817"/>
            <a:ext cx="4998307" cy="486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Доля документов в СЭД</a:t>
            </a:r>
          </a:p>
          <a:p>
            <a:endParaRPr lang="ru-RU" dirty="0" smtClean="0">
              <a:solidFill>
                <a:srgbClr val="2A4F9A"/>
              </a:solidFill>
              <a:latin typeface="Corbel" panose="020B0503020204020204" pitchFamily="34" charset="0"/>
            </a:endParaRPr>
          </a:p>
          <a:p>
            <a:endParaRPr lang="ru-RU" dirty="0">
              <a:solidFill>
                <a:srgbClr val="2A4F9A"/>
              </a:solidFill>
              <a:latin typeface="Corbel" panose="020B0503020204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767081" y="2316390"/>
            <a:ext cx="4620759" cy="890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latin typeface="Museo Sans Cyrl 300" panose="02000000000000000000" pitchFamily="50" charset="-52"/>
                <a:sym typeface="Symbol"/>
              </a:rPr>
              <a:t> </a:t>
            </a:r>
            <a:r>
              <a:rPr lang="ru-RU" b="1" dirty="0" smtClean="0">
                <a:latin typeface="Museo Sans Cyrl 300" panose="02000000000000000000" pitchFamily="50" charset="-52"/>
              </a:rPr>
              <a:t>Падение динамики обусловлено, в том числе, ограничениями существующей СЭД</a:t>
            </a:r>
          </a:p>
        </p:txBody>
      </p:sp>
    </p:spTree>
    <p:extLst>
      <p:ext uri="{BB962C8B-B14F-4D97-AF65-F5344CB8AC3E}">
        <p14:creationId xmlns:p14="http://schemas.microsoft.com/office/powerpoint/2010/main" val="18729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241" cy="1011938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77257" y="872602"/>
            <a:ext cx="7473073" cy="729776"/>
          </a:xfrm>
        </p:spPr>
        <p:txBody>
          <a:bodyPr tIns="0" bIns="0" anchor="t" anchorCtr="0"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4A206A"/>
                </a:solidFill>
                <a:latin typeface="Museo Cyrl 500" panose="02000000000000000000" pitchFamily="50" charset="-52"/>
              </a:rPr>
              <a:t>ГИС в образовании - старт</a:t>
            </a:r>
            <a:endParaRPr lang="ru-RU" sz="4800" b="1" dirty="0">
              <a:solidFill>
                <a:srgbClr val="4A206A"/>
              </a:solidFill>
              <a:latin typeface="Museo Cyrl 500" panose="02000000000000000000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0029" y="1887272"/>
            <a:ext cx="590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Museo Cyrl 500"/>
              </a:rPr>
              <a:t>Электронный детский сад</a:t>
            </a:r>
            <a:endParaRPr lang="ru-RU" sz="3600" b="1" dirty="0">
              <a:solidFill>
                <a:srgbClr val="006600"/>
              </a:solidFill>
              <a:latin typeface="Museo Cyrl 50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8084" y="2413899"/>
            <a:ext cx="7057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  <a:latin typeface="Museo Cyrl 500"/>
              </a:rPr>
              <a:t>21 313 детей           34 126 родителей</a:t>
            </a:r>
          </a:p>
          <a:p>
            <a:endParaRPr lang="ru-RU" sz="2800" b="1" dirty="0">
              <a:latin typeface="Corbel" panose="020B05030202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3777" y="3309028"/>
            <a:ext cx="440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C0099"/>
                </a:solidFill>
                <a:latin typeface="Museo Cyrl 500"/>
              </a:rPr>
              <a:t>Контингент - ЛО</a:t>
            </a:r>
            <a:endParaRPr lang="ru-RU" sz="3600" b="1" dirty="0">
              <a:solidFill>
                <a:srgbClr val="CC0099"/>
              </a:solidFill>
              <a:latin typeface="Museo Cyrl 50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58" y="1765827"/>
            <a:ext cx="889222" cy="88922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58" y="3194305"/>
            <a:ext cx="875778" cy="87577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1958" y="4178615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C0099"/>
                </a:solidFill>
                <a:latin typeface="Museo Cyrl 500"/>
              </a:rPr>
              <a:t>427 </a:t>
            </a:r>
            <a:r>
              <a:rPr lang="ru-RU" sz="2800" b="1" dirty="0" smtClean="0">
                <a:latin typeface="Museo Cyrl 500"/>
              </a:rPr>
              <a:t>детсадов, </a:t>
            </a:r>
            <a:r>
              <a:rPr lang="ru-RU" sz="3600" b="1" dirty="0" smtClean="0">
                <a:solidFill>
                  <a:srgbClr val="CC0099"/>
                </a:solidFill>
                <a:latin typeface="Museo Cyrl 500"/>
              </a:rPr>
              <a:t>386 </a:t>
            </a:r>
            <a:r>
              <a:rPr lang="ru-RU" sz="2800" b="1" dirty="0" smtClean="0">
                <a:latin typeface="Museo Cyrl 500"/>
              </a:rPr>
              <a:t>школ, </a:t>
            </a:r>
            <a:r>
              <a:rPr lang="ru-RU" sz="3600" b="1" dirty="0" smtClean="0">
                <a:solidFill>
                  <a:srgbClr val="CC0099"/>
                </a:solidFill>
                <a:latin typeface="Museo Cyrl 500"/>
              </a:rPr>
              <a:t>25</a:t>
            </a:r>
            <a:r>
              <a:rPr lang="ru-RU" sz="2800" b="1" dirty="0" smtClean="0">
                <a:solidFill>
                  <a:srgbClr val="CC0099"/>
                </a:solidFill>
                <a:latin typeface="Museo Cyrl 500"/>
              </a:rPr>
              <a:t> </a:t>
            </a:r>
            <a:r>
              <a:rPr lang="ru-RU" sz="2800" b="1" dirty="0" smtClean="0">
                <a:latin typeface="Museo Cyrl 500"/>
              </a:rPr>
              <a:t>колледжей,</a:t>
            </a:r>
            <a:r>
              <a:rPr lang="ru-RU" sz="2000" b="1" dirty="0" smtClean="0">
                <a:latin typeface="Museo Cyrl 500"/>
              </a:rPr>
              <a:t> </a:t>
            </a:r>
            <a:r>
              <a:rPr lang="ru-RU" sz="3600" b="1" dirty="0" smtClean="0">
                <a:solidFill>
                  <a:srgbClr val="CC0099"/>
                </a:solidFill>
                <a:latin typeface="Museo Cyrl 500"/>
              </a:rPr>
              <a:t>106</a:t>
            </a:r>
            <a:r>
              <a:rPr lang="ru-RU" sz="2800" b="1" dirty="0" smtClean="0">
                <a:solidFill>
                  <a:srgbClr val="CC0099"/>
                </a:solidFill>
                <a:latin typeface="Museo Cyrl 500"/>
              </a:rPr>
              <a:t> </a:t>
            </a:r>
            <a:r>
              <a:rPr lang="ru-RU" sz="2800" b="1" dirty="0" err="1" smtClean="0">
                <a:latin typeface="Museo Cyrl 500"/>
              </a:rPr>
              <a:t>доп.обр</a:t>
            </a:r>
            <a:r>
              <a:rPr lang="ru-RU" sz="2800" b="1" dirty="0" smtClean="0">
                <a:latin typeface="Museo Cyrl 500"/>
              </a:rPr>
              <a:t>.</a:t>
            </a:r>
          </a:p>
          <a:p>
            <a:pPr algn="ctr"/>
            <a:r>
              <a:rPr lang="ru-RU" sz="4400" b="1" dirty="0" smtClean="0">
                <a:latin typeface="Museo Cyrl 500"/>
                <a:sym typeface="Symbol"/>
              </a:rPr>
              <a:t></a:t>
            </a:r>
            <a:r>
              <a:rPr lang="ru-RU" sz="3600" b="1" dirty="0" smtClean="0">
                <a:latin typeface="Museo Cyrl 500"/>
              </a:rPr>
              <a:t> </a:t>
            </a:r>
            <a:r>
              <a:rPr lang="ru-RU" sz="3600" b="1" dirty="0" smtClean="0">
                <a:solidFill>
                  <a:srgbClr val="CC0099"/>
                </a:solidFill>
                <a:latin typeface="Museo Cyrl 500"/>
              </a:rPr>
              <a:t>132 916 </a:t>
            </a:r>
            <a:r>
              <a:rPr lang="ru-RU" sz="2800" b="1" dirty="0" smtClean="0">
                <a:latin typeface="Museo Cyrl 500"/>
              </a:rPr>
              <a:t>детей,</a:t>
            </a:r>
            <a:r>
              <a:rPr lang="ru-RU" sz="2000" b="1" dirty="0" smtClean="0">
                <a:latin typeface="Museo Cyrl 500"/>
              </a:rPr>
              <a:t> </a:t>
            </a:r>
            <a:r>
              <a:rPr lang="ru-RU" sz="3600" b="1" dirty="0">
                <a:latin typeface="Museo Cyrl 500"/>
                <a:sym typeface="Symbol"/>
              </a:rPr>
              <a:t> </a:t>
            </a:r>
            <a:r>
              <a:rPr lang="ru-RU" sz="3600" b="1" dirty="0" smtClean="0">
                <a:solidFill>
                  <a:srgbClr val="CC0099"/>
                </a:solidFill>
                <a:latin typeface="Museo Cyrl 500"/>
              </a:rPr>
              <a:t>16 300 </a:t>
            </a:r>
            <a:r>
              <a:rPr lang="ru-RU" sz="2800" b="1" dirty="0" smtClean="0">
                <a:latin typeface="Museo Cyrl 500"/>
              </a:rPr>
              <a:t>сотрудников</a:t>
            </a:r>
          </a:p>
          <a:p>
            <a:endParaRPr lang="ru-RU" sz="2800" b="1" dirty="0">
              <a:latin typeface="Corbel" panose="020B0503020204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37086" y="3133979"/>
            <a:ext cx="7056784" cy="6032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365078" y="5398202"/>
            <a:ext cx="7056784" cy="6032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5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ЧЕТНАЯ КОЛЛЕГИЯ 2017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ОТЧЕТНАЯ КОЛЛЕГИЯ 2017" id="{CD390163-9E8A-4970-866F-93612821A300}" vid="{8C2339BF-6B82-4936-853F-6614C8B2245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ОТЧЕТНАЯ КОЛЛЕГИЯ 2017</Template>
  <TotalTime>268</TotalTime>
  <Words>507</Words>
  <Application>Microsoft Office PowerPoint</Application>
  <PresentationFormat>Экран (4:3)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ОТЧЕТНАЯ КОЛЛЕГИЯ 2017</vt:lpstr>
      <vt:lpstr>Шорников Андрей Петрович</vt:lpstr>
      <vt:lpstr>Госпрограммы</vt:lpstr>
      <vt:lpstr>Структура</vt:lpstr>
      <vt:lpstr>Финансирование</vt:lpstr>
      <vt:lpstr>Мероприятия</vt:lpstr>
      <vt:lpstr>Обеспечение оказания услуг</vt:lpstr>
      <vt:lpstr>Ведомственные ГИС</vt:lpstr>
      <vt:lpstr>Инфраструктурные ГИС</vt:lpstr>
      <vt:lpstr>ГИС в образовании - старт</vt:lpstr>
      <vt:lpstr>Координация</vt:lpstr>
      <vt:lpstr>Связь</vt:lpstr>
      <vt:lpstr>Информационная безопасность</vt:lpstr>
      <vt:lpstr>Нарушения ПДД</vt:lpstr>
      <vt:lpstr>ГЛОНАСС</vt:lpstr>
      <vt:lpstr>ИТ-инфраструктура</vt:lpstr>
      <vt:lpstr>Правовое регулирование</vt:lpstr>
      <vt:lpstr>Задача (ограниченность ресурсов)</vt:lpstr>
      <vt:lpstr>Задача (реализация Закона)</vt:lpstr>
      <vt:lpstr>Задача (ключевые системы)</vt:lpstr>
      <vt:lpstr>Задача (ИТ-инфраструктура)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Шорников Андрей Петрович</dc:title>
  <dc:creator>Сергей Юрьевич ДЕМОЧКО</dc:creator>
  <cp:lastModifiedBy>Сергей Юрьевич ДЕМОЧКО</cp:lastModifiedBy>
  <cp:revision>32</cp:revision>
  <cp:lastPrinted>2017-03-17T06:22:06Z</cp:lastPrinted>
  <dcterms:created xsi:type="dcterms:W3CDTF">2017-03-16T13:56:06Z</dcterms:created>
  <dcterms:modified xsi:type="dcterms:W3CDTF">2017-03-17T06:24:19Z</dcterms:modified>
</cp:coreProperties>
</file>