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6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0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2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5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5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1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0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4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2F993-18B4-4FDD-BACF-E6773D703D56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3E9D-148D-4C46-9816-73231F255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5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31000" size="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" y="6465"/>
            <a:ext cx="895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1718810"/>
            <a:ext cx="8685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О результатах мероприятий по использованию подсистемы распознавания ГРЗ ВАН АПК БГ для административного производства по ст. 9.3 КоАП РФ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580" y="4374105"/>
            <a:ext cx="7785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И.С. Фешкин </a:t>
            </a:r>
            <a:r>
              <a:rPr lang="ru-RU" sz="2400" dirty="0">
                <a:latin typeface="Century Gothic" panose="020B0502020202020204" pitchFamily="34" charset="0"/>
              </a:rPr>
              <a:t>- </a:t>
            </a:r>
            <a:r>
              <a:rPr lang="ru-RU" sz="2400">
                <a:latin typeface="Century Gothic" panose="020B0502020202020204" pitchFamily="34" charset="0"/>
              </a:rPr>
              <a:t>начальник </a:t>
            </a:r>
            <a:r>
              <a:rPr lang="ru-RU" sz="2400" smtClean="0">
                <a:latin typeface="Century Gothic" panose="020B0502020202020204" pitchFamily="34" charset="0"/>
              </a:rPr>
              <a:t>межрайонной инспекции </a:t>
            </a:r>
            <a:r>
              <a:rPr lang="ru-RU" sz="2400" dirty="0">
                <a:latin typeface="Century Gothic" panose="020B0502020202020204" pitchFamily="34" charset="0"/>
              </a:rPr>
              <a:t>- главный государственный инженер-инспектор района (города) по надзору за техническим состоянием самоходных машин и других видов</a:t>
            </a:r>
          </a:p>
        </p:txBody>
      </p:sp>
    </p:spTree>
    <p:extLst>
      <p:ext uri="{BB962C8B-B14F-4D97-AF65-F5344CB8AC3E}">
        <p14:creationId xmlns:p14="http://schemas.microsoft.com/office/powerpoint/2010/main" val="37158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31000" size="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" y="6465"/>
            <a:ext cx="895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585" y="98630"/>
            <a:ext cx="823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Юридические обоснования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36585" y="728700"/>
            <a:ext cx="3690410" cy="2024357"/>
            <a:chOff x="2771800" y="773704"/>
            <a:chExt cx="3690410" cy="2024357"/>
          </a:xfrm>
        </p:grpSpPr>
        <p:sp>
          <p:nvSpPr>
            <p:cNvPr id="2" name="Вертикальный свиток 1"/>
            <p:cNvSpPr/>
            <p:nvPr/>
          </p:nvSpPr>
          <p:spPr>
            <a:xfrm>
              <a:off x="2771800" y="773704"/>
              <a:ext cx="3690410" cy="1755195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96825" y="1043735"/>
              <a:ext cx="32403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Ст.9.3 КоАП РФ. </a:t>
              </a:r>
              <a:r>
                <a:rPr lang="ru-RU" dirty="0"/>
                <a:t>Нарушение правил или норм эксплуатации </a:t>
              </a:r>
              <a:r>
                <a:rPr lang="ru-RU" u="sng" dirty="0"/>
                <a:t>тракторов, самоходных, дорожно-строительных и иных машин</a:t>
              </a:r>
              <a:r>
                <a:rPr lang="ru-RU" dirty="0"/>
                <a:t> и оборудования</a:t>
              </a:r>
            </a:p>
            <a:p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62010" y="1133745"/>
            <a:ext cx="27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Штраф</a:t>
            </a:r>
            <a:r>
              <a:rPr lang="ru-RU" dirty="0"/>
              <a:t> 500 – 1000 руб. </a:t>
            </a:r>
            <a:r>
              <a:rPr lang="ru-RU" b="1" dirty="0">
                <a:solidFill>
                  <a:srgbClr val="C00000"/>
                </a:solidFill>
              </a:rPr>
              <a:t>Лишение прав </a:t>
            </a:r>
            <a:r>
              <a:rPr lang="ru-RU" dirty="0"/>
              <a:t>3 - 6 мес.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Штраф</a:t>
            </a:r>
            <a:r>
              <a:rPr lang="ru-RU" dirty="0"/>
              <a:t> 3000 – 5000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7270" y="1268760"/>
            <a:ext cx="128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Физ.лица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46023" y="1943835"/>
            <a:ext cx="14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Должн.лица</a:t>
            </a:r>
            <a:endParaRPr lang="ru-RU" dirty="0"/>
          </a:p>
        </p:txBody>
      </p:sp>
      <p:sp>
        <p:nvSpPr>
          <p:cNvPr id="8" name="Нашивка 7"/>
          <p:cNvSpPr/>
          <p:nvPr/>
        </p:nvSpPr>
        <p:spPr>
          <a:xfrm>
            <a:off x="7227295" y="1403775"/>
            <a:ext cx="360040" cy="180020"/>
          </a:xfrm>
          <a:prstGeom prst="chevr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7227295" y="2033845"/>
            <a:ext cx="360040" cy="180020"/>
          </a:xfrm>
          <a:prstGeom prst="chevr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567" y="3248980"/>
            <a:ext cx="4005445" cy="2945363"/>
            <a:chOff x="71500" y="3834045"/>
            <a:chExt cx="4005445" cy="2945363"/>
          </a:xfrm>
        </p:grpSpPr>
        <p:sp>
          <p:nvSpPr>
            <p:cNvPr id="14" name="Вертикальный свиток 13"/>
            <p:cNvSpPr/>
            <p:nvPr/>
          </p:nvSpPr>
          <p:spPr>
            <a:xfrm>
              <a:off x="71500" y="3834045"/>
              <a:ext cx="4005445" cy="2790310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540" y="4194085"/>
              <a:ext cx="324036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Ст.26.7 КоАП РФ. Документы</a:t>
              </a:r>
            </a:p>
            <a:p>
              <a:r>
                <a:rPr lang="ru-RU" dirty="0"/>
                <a:t>К документам относятся </a:t>
              </a:r>
              <a:r>
                <a:rPr lang="ru-RU" u="sng" dirty="0"/>
                <a:t>материалы фото- </a:t>
              </a:r>
              <a:r>
                <a:rPr lang="ru-RU" dirty="0"/>
                <a:t>и киносъемки, </a:t>
              </a:r>
              <a:r>
                <a:rPr lang="ru-RU" dirty="0" err="1"/>
                <a:t>звуко</a:t>
              </a:r>
              <a:r>
                <a:rPr lang="ru-RU" dirty="0"/>
                <a:t>- </a:t>
              </a:r>
              <a:r>
                <a:rPr lang="ru-RU" u="sng" dirty="0"/>
                <a:t>и видеозаписи, информационных баз и банков данных</a:t>
              </a:r>
              <a:r>
                <a:rPr lang="ru-RU" dirty="0"/>
                <a:t> и иные носители информации</a:t>
              </a:r>
            </a:p>
            <a:p>
              <a:endParaRPr lang="ru-RU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71600" y="2753925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Доказательства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86935" y="2610683"/>
            <a:ext cx="52205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ВАН АПК БГ является ГИС, введенной в эксплуатацию РПЛО-208-р и используемой по ППЛО-92</a:t>
            </a:r>
          </a:p>
          <a:p>
            <a:r>
              <a:rPr lang="ru-RU" dirty="0"/>
              <a:t>2. </a:t>
            </a:r>
            <a:r>
              <a:rPr lang="ru-RU" dirty="0" err="1"/>
              <a:t>Гостехнадзор</a:t>
            </a:r>
            <a:r>
              <a:rPr lang="ru-RU" dirty="0"/>
              <a:t> ЛО является пользователем ВАН АПК БГ в порядке приказа КЦР ЛО № 5</a:t>
            </a:r>
          </a:p>
          <a:p>
            <a:r>
              <a:rPr lang="ru-RU" dirty="0"/>
              <a:t>3. Рубежи контроля зарегистрированы в реестре ВАН АПК БГ в порядке приказа КЦР ЛО № 6</a:t>
            </a:r>
          </a:p>
          <a:p>
            <a:r>
              <a:rPr lang="ru-RU" dirty="0"/>
              <a:t>4. В реестре ВАН АПК БГ содержатся данные о месте размещения рубежей контроля (адрес и координаты), ВАН АПК БГ предоставляет дату и время.</a:t>
            </a:r>
          </a:p>
          <a:p>
            <a:r>
              <a:rPr lang="ru-RU" b="1" dirty="0"/>
              <a:t>Экспертиза</a:t>
            </a:r>
            <a:r>
              <a:rPr lang="ru-RU" dirty="0"/>
              <a:t>, предварительно проведенная с участием мировых судей, </a:t>
            </a:r>
            <a:r>
              <a:rPr lang="ru-RU" b="1" dirty="0"/>
              <a:t>подтвердила законность доказательств</a:t>
            </a:r>
            <a:r>
              <a:rPr lang="ru-RU" dirty="0"/>
              <a:t>, полученных с использованием ВАН АПК БГ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6515" y="2573905"/>
            <a:ext cx="873097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" y="6354325"/>
            <a:ext cx="4880122" cy="50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955"/>
            <a:ext cx="4662010" cy="7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 trans="31000" size="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" y="6465"/>
            <a:ext cx="895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585" y="98630"/>
            <a:ext cx="823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Техническая реализация</a:t>
            </a:r>
          </a:p>
        </p:txBody>
      </p:sp>
      <p:pic>
        <p:nvPicPr>
          <p:cNvPr id="19" name="Picture 26" descr="видеонаблюдения, видео, камеры, безопасности значок в Crime and Security -  Filled 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70" y="1718810"/>
            <a:ext cx="585065" cy="5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5877145" y="1088740"/>
            <a:ext cx="1395155" cy="2025225"/>
            <a:chOff x="6147175" y="1088740"/>
            <a:chExt cx="1395155" cy="2025225"/>
          </a:xfrm>
        </p:grpSpPr>
        <p:sp>
          <p:nvSpPr>
            <p:cNvPr id="6" name="Цилиндр 5"/>
            <p:cNvSpPr/>
            <p:nvPr/>
          </p:nvSpPr>
          <p:spPr>
            <a:xfrm>
              <a:off x="6147175" y="1088740"/>
              <a:ext cx="1395155" cy="2025225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2180" y="1808820"/>
              <a:ext cx="1350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ВАН АПК БГ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511660" y="4284095"/>
            <a:ext cx="1395155" cy="2025225"/>
            <a:chOff x="6147175" y="1088740"/>
            <a:chExt cx="1395155" cy="2025225"/>
          </a:xfrm>
        </p:grpSpPr>
        <p:sp>
          <p:nvSpPr>
            <p:cNvPr id="24" name="Цилиндр 23"/>
            <p:cNvSpPr/>
            <p:nvPr/>
          </p:nvSpPr>
          <p:spPr>
            <a:xfrm>
              <a:off x="6147175" y="1088740"/>
              <a:ext cx="1395155" cy="2025225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92180" y="1808820"/>
              <a:ext cx="135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ГИС «ГТН – Эксперт»</a:t>
              </a:r>
            </a:p>
          </p:txBody>
        </p:sp>
      </p:grpSp>
      <p:sp>
        <p:nvSpPr>
          <p:cNvPr id="20" name="Овал 19"/>
          <p:cNvSpPr/>
          <p:nvPr/>
        </p:nvSpPr>
        <p:spPr>
          <a:xfrm>
            <a:off x="206515" y="3383995"/>
            <a:ext cx="1241630" cy="4950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16905" y="6264316"/>
            <a:ext cx="1241630" cy="5909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66855" y="3429000"/>
            <a:ext cx="1241630" cy="4950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922150" y="4329100"/>
            <a:ext cx="1395155" cy="2025225"/>
            <a:chOff x="6147175" y="1088740"/>
            <a:chExt cx="1395155" cy="2025225"/>
          </a:xfrm>
        </p:grpSpPr>
        <p:sp>
          <p:nvSpPr>
            <p:cNvPr id="32" name="Цилиндр 31"/>
            <p:cNvSpPr/>
            <p:nvPr/>
          </p:nvSpPr>
          <p:spPr>
            <a:xfrm>
              <a:off x="6147175" y="1088740"/>
              <a:ext cx="1395155" cy="2025225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92180" y="1808820"/>
              <a:ext cx="135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ГИС «ГТН – Эксперт»</a:t>
              </a:r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H="1">
            <a:off x="7317305" y="1988840"/>
            <a:ext cx="45005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932040" y="1988840"/>
            <a:ext cx="85509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51820" y="5049180"/>
            <a:ext cx="247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2022</a:t>
            </a:r>
            <a:r>
              <a:rPr lang="ru-RU" dirty="0"/>
              <a:t> – файл вручную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186735" y="3969060"/>
            <a:ext cx="1" cy="54006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362310" y="5094185"/>
            <a:ext cx="18266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b="1" dirty="0"/>
              <a:t>2023</a:t>
            </a:r>
            <a:r>
              <a:rPr lang="ru-RU" dirty="0"/>
              <a:t> - интеграция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6417205" y="3113966"/>
            <a:ext cx="405045" cy="13501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носка 1 (с границей) 38"/>
          <p:cNvSpPr/>
          <p:nvPr/>
        </p:nvSpPr>
        <p:spPr>
          <a:xfrm>
            <a:off x="7182290" y="3158970"/>
            <a:ext cx="1440160" cy="855095"/>
          </a:xfrm>
          <a:prstGeom prst="accentCallout1">
            <a:avLst>
              <a:gd name="adj1" fmla="val 18750"/>
              <a:gd name="adj2" fmla="val -8333"/>
              <a:gd name="adj3" fmla="val 74087"/>
              <a:gd name="adj4" fmla="val -38332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ГРЗ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Время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Место</a:t>
            </a:r>
          </a:p>
          <a:p>
            <a:r>
              <a:rPr lang="ru-RU" sz="1400" dirty="0">
                <a:solidFill>
                  <a:schemeClr val="tx1"/>
                </a:solidFill>
              </a:rPr>
              <a:t>Фото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" y="863715"/>
            <a:ext cx="4597527" cy="207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49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237</Words>
  <Application>Microsoft Office PowerPoint</Application>
  <PresentationFormat>Экран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Юрьевич ДЕМОЧКО</dc:creator>
  <cp:lastModifiedBy>Сергей Юрьевич ДЕМОЧКО</cp:lastModifiedBy>
  <cp:revision>13</cp:revision>
  <dcterms:created xsi:type="dcterms:W3CDTF">2022-07-22T06:44:04Z</dcterms:created>
  <dcterms:modified xsi:type="dcterms:W3CDTF">2022-07-25T16:46:51Z</dcterms:modified>
</cp:coreProperties>
</file>