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32"/>
  </p:notesMasterIdLst>
  <p:sldIdLst>
    <p:sldId id="289" r:id="rId3"/>
    <p:sldId id="310" r:id="rId4"/>
    <p:sldId id="309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40" r:id="rId28"/>
    <p:sldId id="339" r:id="rId29"/>
    <p:sldId id="316" r:id="rId30"/>
    <p:sldId id="296" r:id="rId31"/>
  </p:sldIdLst>
  <p:sldSz cx="12192000" cy="6858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Open Sans" panose="020B0604020202020204" charset="0"/>
      <p:regular r:id="rId37"/>
      <p:bold r:id="rId38"/>
      <p:italic r:id="rId39"/>
      <p:boldItalic r:id="rId40"/>
    </p:embeddedFont>
    <p:embeddedFont>
      <p:font typeface="Calibri Light" panose="020F0302020204030204" pitchFamily="34" charset="0"/>
      <p:regular r:id="rId41"/>
      <p:italic r:id="rId42"/>
    </p:embeddedFont>
    <p:embeddedFont>
      <p:font typeface="Open Sans Bold" panose="020B0604020202020204" charset="0"/>
      <p:bold r:id="rId43"/>
    </p:embeddedFont>
    <p:embeddedFont>
      <p:font typeface="PP Pangram Sans Semibold" panose="020B0604020202020204" charset="-52"/>
      <p:regular r:id="rId44"/>
    </p:embeddedFont>
  </p:embeddedFontLst>
  <p:defaultTextStyle>
    <a:defPPr>
      <a:defRPr lang="ru-RU"/>
    </a:defPPr>
    <a:lvl1pPr marL="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3" pos="325" userDrawn="1">
          <p15:clr>
            <a:srgbClr val="A4A3A4"/>
          </p15:clr>
        </p15:guide>
        <p15:guide id="4" orient="horz" pos="32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8" pos="7333" userDrawn="1">
          <p15:clr>
            <a:srgbClr val="A4A3A4"/>
          </p15:clr>
        </p15:guide>
        <p15:guide id="9" pos="7673" userDrawn="1">
          <p15:clr>
            <a:srgbClr val="A4A3A4"/>
          </p15:clr>
        </p15:guide>
        <p15:guide id="10" orient="horz" pos="3986" userDrawn="1">
          <p15:clr>
            <a:srgbClr val="A4A3A4"/>
          </p15:clr>
        </p15:guide>
        <p15:guide id="11" orient="horz" pos="3589" userDrawn="1">
          <p15:clr>
            <a:srgbClr val="A4A3A4"/>
          </p15:clr>
        </p15:guide>
        <p15:guide id="14" pos="5166" userDrawn="1">
          <p15:clr>
            <a:srgbClr val="A4A3A4"/>
          </p15:clr>
        </p15:guide>
        <p15:guide id="15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28A"/>
    <a:srgbClr val="42A6F8"/>
    <a:srgbClr val="0984E9"/>
    <a:srgbClr val="13A1F9"/>
    <a:srgbClr val="0DA9FF"/>
    <a:srgbClr val="009CF2"/>
    <a:srgbClr val="007DC2"/>
    <a:srgbClr val="B7E5FF"/>
    <a:srgbClr val="E9EEF1"/>
    <a:srgbClr val="F8D4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82" autoAdjust="0"/>
    <p:restoredTop sz="93917" autoAdjust="0"/>
  </p:normalViewPr>
  <p:slideViewPr>
    <p:cSldViewPr snapToGrid="0">
      <p:cViewPr>
        <p:scale>
          <a:sx n="100" d="100"/>
          <a:sy n="100" d="100"/>
        </p:scale>
        <p:origin x="-2808" y="-1230"/>
      </p:cViewPr>
      <p:guideLst>
        <p:guide orient="horz" pos="323"/>
        <p:guide orient="horz" pos="913"/>
        <p:guide orient="horz" pos="3987"/>
        <p:guide orient="horz" pos="3589"/>
        <p:guide pos="325"/>
        <p:guide pos="7333"/>
        <p:guide pos="7673"/>
        <p:guide pos="5167"/>
        <p:guide pos="216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9CAE1-CB73-422B-BD26-8924DFB4FF53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77373-942C-4C9A-980A-61C61D027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871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77373-942C-4C9A-980A-61C61D02701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939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77373-942C-4C9A-980A-61C61D027015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18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4FC310-3F69-862E-8F69-E80116880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B85F7B4-08AD-F0C5-1831-D0B6EC290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9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CB81917-AFF4-5445-7A99-F00068DBB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31E5-504E-48DE-988B-09EC9C101D40}" type="datetime1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2503BC6-C4B5-6742-CFEA-29A700CBB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6902935-EEED-137D-108A-84E0EA423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23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C3CA2E-27EF-54DB-3593-D349D8A92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3C61E8A-D528-3155-052B-4AC220E9E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A2E497B-0DD3-53AB-2E8F-501DF040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058A-62BB-4182-A03E-A8C5F19E183D}" type="datetime1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A137103-815C-4320-3B1A-EA59D6785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5B73278-A8B8-B660-2927-A2CECA0C7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16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A683B07-6EBD-C4F9-8018-0A0AB41D05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296C346-7E02-21F4-1703-CF89F0E18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0374E34-E92B-0A57-FD95-54A97966E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C38DA-5D0A-4DC8-A3E7-EC26768EBBD1}" type="datetime1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CDEDB9F-CD4B-61CC-3A7C-717FBB43E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929856C-83EB-C3EE-6890-C2B7D37C2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262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907FF5-34BC-40EA-A7F6-6A0FC38DE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AE1EE4A-A7C6-4D32-B64B-6BF75E998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D32A088-A080-43E9-9B8E-514B5C733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ABF1-D92E-4A69-9FDD-03F5DC259D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C71E41-EDCC-4FD7-BA14-7E77708C2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E303300-E66E-4C58-895F-92D1C821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41709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6B211F-20E1-4205-8CBC-EE75C34DF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FC70FB-1899-4E32-B69F-86C400B5C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EAD62B-1EBC-4E66-B227-E93E10DDF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ABF1-D92E-4A69-9FDD-03F5DC259D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9B878D9-C690-420E-9DE5-48F995B70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A9E777-20FF-40CF-A420-38C2EDEF1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7882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9BC373-EFCB-467D-945E-B83CD7A4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C9D0BCA-B0AF-4036-A1D5-058F2968D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1E97A07-2F22-4140-AEC2-1585B2E1F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ABF1-D92E-4A69-9FDD-03F5DC259D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8E58B3F-A50F-4999-867D-389B0B7FC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B05B9CA-20BF-4FC9-BCFA-35A7DAB77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25684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C8680F-98EE-4C73-8092-7E8BE12DF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12784AC-4F57-4A89-90E1-4EC0C6ACF2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1899B3B-6373-4D67-8AED-249AFB4FD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DA20760-0A6F-481A-961F-85CAF2520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ABF1-D92E-4A69-9FDD-03F5DC259D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1D15D5C-2574-47AA-AD7D-D3C026DF4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2A2E920-1D91-4C93-A9DF-215B9696F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52706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7D53C3-FFEC-4D92-87DF-6CBE64E40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A44BCC2-B139-4FC9-ADA0-4D82200F8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24076CA-5FB8-448E-97FD-D1C20FEE8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F424648-CF25-4896-B864-170ABFE231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0539147-1574-4252-B2F5-F796C8A79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1D61F1D-058D-4F98-875A-627E8452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ABF1-D92E-4A69-9FDD-03F5DC259D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202FAA1-8F16-4538-A5DC-214E628BC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D73707D-FDE5-48B1-8939-DFF78F797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0860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DA65CB-9931-41E2-9BE1-359CB5DEC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D37F620-7732-423B-AB9F-1B78FB36A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ABF1-D92E-4A69-9FDD-03F5DC259D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1366F22-D691-4878-AA3B-345827F60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52D17DA-C98F-4313-B5FD-D342DBA77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131180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85974B2-8A3F-4704-9E05-0FE67987B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ABF1-D92E-4A69-9FDD-03F5DC259D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DAECFB4-2F13-4804-B147-57123E1E0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1E671D7-9A52-4621-A50D-BC9C3AA1B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5296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7F45CE-56C2-4230-B739-B7C48BB5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4D4420-D2B4-40F3-B85B-673BCCBAC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28FDC16-227F-49B5-A814-26DAD4049B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BE0A59D-3F74-4CE8-BAFD-C4E549D36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ABF1-D92E-4A69-9FDD-03F5DC259D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BE1BAC9-338A-45B1-9DC9-586F25722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F07CD94-3D7A-429B-AC13-85280BA0C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13506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5F72F2-018A-04C1-BA33-9A0E8DDED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2BE7FA1-5079-9E4D-1980-51542081B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418D7BF-2FED-1ABC-F0BB-8D74C1F5F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4ED59-BEBF-426A-A814-E56E3ADCC01E}" type="datetime1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A0D6188-BEB0-2F43-640C-90DD442CF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1CB6C34-A035-7983-D32A-29CB4CCAA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174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4768CD-E225-4CAB-93A2-0CD37BCED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AAFEAF3-2024-4057-8A15-2775AA97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F0999DE-96C4-4A6E-9ACC-82AD82068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2CD7DD8-2390-4C71-926E-5FF0D8975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ABF1-D92E-4A69-9FDD-03F5DC259D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E8C0FEA-267C-4085-9194-D95D0B76E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54E320C-D148-43B3-A701-10D88C48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439889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BF6B66-1076-45C6-9BE5-35DF4EC41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703BC58-B981-43E6-A19C-EA558FDF3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BDF77BB-DBF6-486C-9E63-718F591A2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ABF1-D92E-4A69-9FDD-03F5DC259D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628610B-72F6-4CEC-AEC7-25FD3A101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DE636A8-D362-451A-8CB5-6A99251DA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970161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7122D35-2791-49AA-B009-DFA3E98DF6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635E281-F41F-4A75-A4BC-A35B9BBB4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ADAC660-B57B-44EA-ACE8-0ADC9BF55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ABF1-D92E-4A69-9FDD-03F5DC259D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02C084-FC74-4A26-B3D9-82D9B8122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9277BD-FF3C-444F-9E74-5F2462BB8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8800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045ACE-7DB2-6CBB-87C3-88A718E67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1BF189B-0747-C2BE-47D3-B5591DFB5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7C1CA8C-9C55-4617-5A9C-B1F8B7ADA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FCA5-1448-4F73-A216-768C8E8CD66D}" type="datetime1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FCA4566-9E00-5F4E-A524-20F6FCF76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7F1780-C7D6-76F5-E36B-467156208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96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F97478-E2A1-FF23-AB22-E52D9CF5C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CAB6E14-441D-865B-02F2-6FE7540CE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EACC2FD-2A5F-CB0A-47AE-384AF2553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A4653AB-6D58-5A3F-7EBE-8D6DBF82F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CD0A-EC78-43B8-B07B-3138E178FABD}" type="datetime1">
              <a:rPr lang="ru-RU" smtClean="0"/>
              <a:t>09.08.2023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D436656-1987-DDBE-B1DB-80155B81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CDB2EB3-B9BE-363F-6212-DEB51CAA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55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173456-5958-0202-400B-0974B7629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06532D8-2C93-C9FE-D0BA-3AE5A60D5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57F449C-AB1F-AC25-CD2F-5966291B4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437ADAD-DDCF-D4F0-3535-003674248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DE71127-3400-24E1-DB21-C6098FB3F7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D2B23AC-1098-B554-B70F-9588730B2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487D-F1AD-4001-B208-9EE635CC82C5}" type="datetime1">
              <a:rPr lang="ru-RU" smtClean="0"/>
              <a:t>09.08.2023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59DE113-6124-689F-8DFF-C32F49599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F15571E-646C-77DD-D2CE-73CCB4F7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58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EE383D-4ABD-AF1F-8B84-74D16A3C3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D9B1EB7-BA4E-55B1-480B-6BA6CD0BD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36E0-701D-4E7B-ADEB-D7B20CD27859}" type="datetime1">
              <a:rPr lang="ru-RU" smtClean="0"/>
              <a:t>09.08.2023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95C792A-5C2C-2F0C-4CB5-173BC87F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3CF4CCC-60CE-054E-A79A-7EB13C83C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03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823870A-FB14-D09F-DD31-40A29D5E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95C4-A02F-41C3-89FD-87F25884623C}" type="datetime1">
              <a:rPr lang="ru-RU" smtClean="0"/>
              <a:t>09.08.2023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C207933-59DD-585D-CCD0-7368DA647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52952B5-EE1C-F8D9-8CBC-D2BEA7A1B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79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737E1F-F457-03A6-93B3-CF861C4D5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5A4247E-1978-A304-CDD9-6F897473C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75448D5-E712-E198-0949-67330DCBF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500"/>
            </a:lvl2pPr>
            <a:lvl3pPr marL="914354" indent="0">
              <a:buNone/>
              <a:defRPr sz="12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 marL="2285886" indent="0">
              <a:buNone/>
              <a:defRPr sz="1100"/>
            </a:lvl6pPr>
            <a:lvl7pPr marL="2743062" indent="0">
              <a:buNone/>
              <a:defRPr sz="1100"/>
            </a:lvl7pPr>
            <a:lvl8pPr marL="3200240" indent="0">
              <a:buNone/>
              <a:defRPr sz="1100"/>
            </a:lvl8pPr>
            <a:lvl9pPr marL="3657418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F22C446-D795-C6FB-8BFF-7CF982812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89E2-1DD4-4F21-B272-CBF6C3FE5306}" type="datetime1">
              <a:rPr lang="ru-RU" smtClean="0"/>
              <a:t>09.08.2023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FFAFE95-D46F-F1EF-C7C0-57241FD46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82A1449-C5EB-0F7D-93D0-2B9CBBE5B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014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8E6E34-C419-D4B8-C7DF-572A5A7B1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0145E33-B43A-50B9-2E49-F84FDABCA6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D047F0C-F08E-095D-AD53-D073BECBD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500"/>
            </a:lvl2pPr>
            <a:lvl3pPr marL="914354" indent="0">
              <a:buNone/>
              <a:defRPr sz="12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 marL="2285886" indent="0">
              <a:buNone/>
              <a:defRPr sz="1100"/>
            </a:lvl6pPr>
            <a:lvl7pPr marL="2743062" indent="0">
              <a:buNone/>
              <a:defRPr sz="1100"/>
            </a:lvl7pPr>
            <a:lvl8pPr marL="3200240" indent="0">
              <a:buNone/>
              <a:defRPr sz="1100"/>
            </a:lvl8pPr>
            <a:lvl9pPr marL="3657418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2F1921D-4F31-237D-87D8-B925C6F3B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45D5-A44C-4971-92A3-1501A0886FF4}" type="datetime1">
              <a:rPr lang="ru-RU" smtClean="0"/>
              <a:t>09.08.2023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32C09CB-9856-6BC1-44AA-676FCA995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C056669-4CCC-9DE0-17F8-6DD9F3FBD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05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5C9D8F-308B-4B51-0A89-906B3F3F0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7A06644-10A2-162E-BD78-D73024F41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8CBDFAC-7119-7A03-4AD8-B23BFFC436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665CF-51D7-4AB6-B0F4-16B90EFB608F}" type="datetime1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EC22CBD-C49B-3AEA-1C6A-7278FB295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25DCF0A-567B-FC8C-510A-53E058FDC9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501B5-3382-4675-85FB-44706BBC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77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EA077B-8035-465A-A75A-94B4BE640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9F4195E-8579-463F-9416-E36430EB0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FF0CE73-A2E7-456D-9C8F-D2245DE73B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865ABF1-D92E-4A69-9FDD-03F5DC259D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09.08.2023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8749433-AB0F-4406-81F4-238177CF4A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C6A81B9-E8EB-41EE-8E19-C51EDE274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42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15" Type="http://schemas.openxmlformats.org/officeDocument/2006/relationships/image" Target="../media/image12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hyperlink" Target="https://t.me/digit47" TargetMode="Externa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F60B2D7-CEBD-2532-C3BC-8B05CB753E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2963" l="10000" r="90000">
                        <a14:foregroundMark x1="38125" y1="21667" x2="65938" y2="21667"/>
                        <a14:foregroundMark x1="67083" y1="76852" x2="69427" y2="75185"/>
                        <a14:foregroundMark x1="66146" y1="78796" x2="69427" y2="79167"/>
                        <a14:foregroundMark x1="48333" y1="88056" x2="52135" y2="88241"/>
                        <a14:foregroundMark x1="50469" y1="52407" x2="56510" y2="58796"/>
                        <a14:foregroundMark x1="30625" y1="35185" x2="39844" y2="35741"/>
                        <a14:foregroundMark x1="33385" y1="33148" x2="39948" y2="34630"/>
                        <a14:foregroundMark x1="19063" y1="73519" x2="55990" y2="85370"/>
                        <a14:foregroundMark x1="39427" y1="75556" x2="53542" y2="77037"/>
                        <a14:foregroundMark x1="64792" y1="42593" x2="69635" y2="40463"/>
                        <a14:foregroundMark x1="34844" y1="58426" x2="39323" y2="59722"/>
                        <a14:foregroundMark x1="27344" y1="81204" x2="38021" y2="86481"/>
                        <a14:foregroundMark x1="65625" y1="24630" x2="63073" y2="25000"/>
                        <a14:foregroundMark x1="39323" y1="49352" x2="41667" y2="46481"/>
                        <a14:foregroundMark x1="38229" y1="54259" x2="41458" y2="55370"/>
                        <a14:foregroundMark x1="45990" y1="57685" x2="49792" y2="59722"/>
                        <a14:foregroundMark x1="49688" y1="61574" x2="52240" y2="64444"/>
                        <a14:foregroundMark x1="27240" y1="58241" x2="32969" y2="60833"/>
                        <a14:foregroundMark x1="49167" y1="51389" x2="51406" y2="55185"/>
                        <a14:foregroundMark x1="60208" y1="45000" x2="64479" y2="44259"/>
                        <a14:foregroundMark x1="18177" y1="77315" x2="39323" y2="88241"/>
                        <a14:foregroundMark x1="19792" y1="78611" x2="27083" y2="83148"/>
                        <a14:foregroundMark x1="26458" y1="83333" x2="31979" y2="88241"/>
                        <a14:foregroundMark x1="31563" y1="87037" x2="37188" y2="87407"/>
                        <a14:foregroundMark x1="38906" y1="87222" x2="48542" y2="83148"/>
                        <a14:foregroundMark x1="47396" y1="83889" x2="50156" y2="84259"/>
                        <a14:foregroundMark x1="61771" y1="41019" x2="65729" y2="45000"/>
                        <a14:foregroundMark x1="68906" y1="72130" x2="66979" y2="75926"/>
                        <a14:foregroundMark x1="21146" y1="71204" x2="24531" y2="74815"/>
                        <a14:foregroundMark x1="22969" y1="71389" x2="26354" y2="7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0281" y="-746347"/>
            <a:ext cx="7896974" cy="444204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2B79C43-3251-87F5-802D-CAC13F801421}"/>
              </a:ext>
            </a:extLst>
          </p:cNvPr>
          <p:cNvSpPr txBox="1"/>
          <p:nvPr/>
        </p:nvSpPr>
        <p:spPr>
          <a:xfrm>
            <a:off x="1418168" y="3429732"/>
            <a:ext cx="940120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B328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Обучающий семинар по работе</a:t>
            </a:r>
            <a:br>
              <a:rPr lang="ru-RU" sz="2800" b="1" dirty="0" smtClean="0">
                <a:solidFill>
                  <a:srgbClr val="2B328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</a:br>
            <a:r>
              <a:rPr lang="ru-RU" sz="2800" b="1" dirty="0" smtClean="0">
                <a:solidFill>
                  <a:srgbClr val="2B328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в</a:t>
            </a:r>
            <a:r>
              <a:rPr lang="ru-RU" sz="2800" b="1" dirty="0">
                <a:solidFill>
                  <a:srgbClr val="2B328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ru-RU" sz="2800" b="1" dirty="0" smtClean="0">
                <a:solidFill>
                  <a:srgbClr val="2B328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АИС «</a:t>
            </a:r>
            <a:r>
              <a:rPr lang="ru-RU" sz="2800" b="1" dirty="0" err="1" smtClean="0">
                <a:solidFill>
                  <a:srgbClr val="2B328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Межвед</a:t>
            </a:r>
            <a:r>
              <a:rPr lang="ru-RU" sz="2800" b="1" dirty="0" smtClean="0">
                <a:solidFill>
                  <a:srgbClr val="2B328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ЛО» </a:t>
            </a:r>
            <a:r>
              <a:rPr lang="ru-RU" sz="2800" b="1" dirty="0">
                <a:solidFill>
                  <a:srgbClr val="2B328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для органов местного самоуправления Ленинградской области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42A3E0D-DABE-309D-34C6-95D5FA701B00}"/>
              </a:ext>
            </a:extLst>
          </p:cNvPr>
          <p:cNvSpPr txBox="1"/>
          <p:nvPr/>
        </p:nvSpPr>
        <p:spPr>
          <a:xfrm>
            <a:off x="730354" y="5010622"/>
            <a:ext cx="9336901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E73136"/>
                </a:solidFill>
                <a:latin typeface="Open Sans" charset="0"/>
                <a:ea typeface="Open Sans" charset="0"/>
                <a:cs typeface="Open Sans" charset="0"/>
              </a:rPr>
              <a:t>Докладчики:</a:t>
            </a:r>
            <a:br>
              <a:rPr lang="ru-RU" sz="1600" b="1" dirty="0" smtClean="0">
                <a:solidFill>
                  <a:srgbClr val="E73136"/>
                </a:solidFill>
                <a:latin typeface="Open Sans" charset="0"/>
                <a:ea typeface="Open Sans" charset="0"/>
                <a:cs typeface="Open Sans" charset="0"/>
              </a:rPr>
            </a:br>
            <a:r>
              <a:rPr lang="ru-RU" sz="1600" b="1" dirty="0" smtClean="0">
                <a:solidFill>
                  <a:srgbClr val="E73136"/>
                </a:solidFill>
                <a:latin typeface="Open Sans" charset="0"/>
                <a:ea typeface="Open Sans" charset="0"/>
                <a:cs typeface="Open Sans" charset="0"/>
              </a:rPr>
              <a:t/>
            </a:r>
            <a:br>
              <a:rPr lang="ru-RU" sz="1600" b="1" dirty="0" smtClean="0">
                <a:solidFill>
                  <a:srgbClr val="E73136"/>
                </a:solidFill>
                <a:latin typeface="Open Sans" charset="0"/>
                <a:ea typeface="Open Sans" charset="0"/>
                <a:cs typeface="Open Sans" charset="0"/>
              </a:rPr>
            </a:br>
            <a:r>
              <a:rPr lang="ru-RU" sz="1600" b="1" dirty="0" smtClean="0">
                <a:solidFill>
                  <a:srgbClr val="E73136"/>
                </a:solidFill>
                <a:latin typeface="Open Sans" charset="0"/>
                <a:ea typeface="Open Sans" charset="0"/>
                <a:cs typeface="Open Sans" charset="0"/>
              </a:rPr>
              <a:t>Кулева Екатерина Дмитриевна, ведущий специалист отдела стратегических проектов Комитета цифрового развития Ленинградской области</a:t>
            </a:r>
            <a:br>
              <a:rPr lang="ru-RU" sz="1600" b="1" dirty="0" smtClean="0">
                <a:solidFill>
                  <a:srgbClr val="E73136"/>
                </a:solidFill>
                <a:latin typeface="Open Sans" charset="0"/>
                <a:ea typeface="Open Sans" charset="0"/>
                <a:cs typeface="Open Sans" charset="0"/>
              </a:rPr>
            </a:br>
            <a:r>
              <a:rPr lang="ru-RU" sz="1600" b="1" dirty="0" smtClean="0">
                <a:solidFill>
                  <a:srgbClr val="E73136"/>
                </a:solidFill>
                <a:latin typeface="Open Sans" charset="0"/>
                <a:ea typeface="Open Sans" charset="0"/>
                <a:cs typeface="Open Sans" charset="0"/>
              </a:rPr>
              <a:t/>
            </a:r>
            <a:br>
              <a:rPr lang="ru-RU" sz="1600" b="1" dirty="0" smtClean="0">
                <a:solidFill>
                  <a:srgbClr val="E73136"/>
                </a:solidFill>
                <a:latin typeface="Open Sans" charset="0"/>
                <a:ea typeface="Open Sans" charset="0"/>
                <a:cs typeface="Open Sans" charset="0"/>
              </a:rPr>
            </a:br>
            <a:r>
              <a:rPr lang="ru-RU" sz="1600" b="1" dirty="0" smtClean="0">
                <a:solidFill>
                  <a:srgbClr val="E73136"/>
                </a:solidFill>
                <a:latin typeface="Open Sans" charset="0"/>
                <a:ea typeface="Open Sans" charset="0"/>
                <a:cs typeface="Open Sans" charset="0"/>
              </a:rPr>
              <a:t>Нестеров Алексей Николаевич</a:t>
            </a:r>
            <a:r>
              <a:rPr lang="ru-RU" sz="1600" b="1" dirty="0">
                <a:solidFill>
                  <a:srgbClr val="E73136"/>
                </a:solidFill>
                <a:latin typeface="Open Sans" charset="0"/>
                <a:ea typeface="Open Sans" charset="0"/>
                <a:cs typeface="Open Sans" charset="0"/>
              </a:rPr>
              <a:t>, заведующий сектором технической поддержки государственных услуг ГКУ ЛО «ОЭП»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7D79BF0-BF0C-B97B-6C4F-E232EA10C8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29875" y="373806"/>
            <a:ext cx="1612106" cy="5207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B7DC6D1-68B9-B6FD-41EC-F4FB413469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6864" y="329830"/>
            <a:ext cx="533741" cy="60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0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DE6A48A-E61F-CDDF-FA90-C8BC88EA8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2161" y="6409516"/>
            <a:ext cx="723015" cy="365125"/>
          </a:xfrm>
        </p:spPr>
        <p:txBody>
          <a:bodyPr/>
          <a:lstStyle/>
          <a:p>
            <a:pPr>
              <a:defRPr/>
            </a:pPr>
            <a:fld id="{70C38C08-47C7-4847-B0BE-B9D8DEEB3D1B}" type="slidenum">
              <a:rPr lang="en-US" sz="200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10</a:t>
            </a:fld>
            <a:endParaRPr lang="en-US" sz="20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736A04C-E1D3-BED3-EDA7-81507EEC7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53637" y="218014"/>
            <a:ext cx="1700211" cy="54923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80832C2-7761-F720-E6B3-956ADEFFE9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14284" y="6197603"/>
            <a:ext cx="12220575" cy="701180"/>
          </a:xfrm>
          <a:prstGeom prst="rect">
            <a:avLst/>
          </a:prstGeom>
        </p:spPr>
      </p:pic>
      <p:sp>
        <p:nvSpPr>
          <p:cNvPr id="32" name="Номер слайда 44">
            <a:extLst>
              <a:ext uri="{FF2B5EF4-FFF2-40B4-BE49-F238E27FC236}">
                <a16:creationId xmlns:a16="http://schemas.microsoft.com/office/drawing/2014/main" xmlns="" id="{3C6EB1C6-A7DC-0A1D-4B45-EC5BB972216A}"/>
              </a:ext>
            </a:extLst>
          </p:cNvPr>
          <p:cNvSpPr txBox="1">
            <a:spLocks/>
          </p:cNvSpPr>
          <p:nvPr/>
        </p:nvSpPr>
        <p:spPr>
          <a:xfrm>
            <a:off x="11220454" y="6356352"/>
            <a:ext cx="9653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10">
              <a:defRPr/>
            </a:pPr>
            <a:fld id="{544501B5-3382-4675-85FB-44706BBCC97F}" type="slidenum">
              <a:rPr lang="ru-RU" sz="2400">
                <a:solidFill>
                  <a:prstClr val="white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 defTabSz="1219110">
                <a:defRPr/>
              </a:pPr>
              <a:t>10</a:t>
            </a:fld>
            <a:endParaRPr lang="ru-RU" sz="2400" dirty="0">
              <a:solidFill>
                <a:prstClr val="white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692105" y="492632"/>
            <a:ext cx="9687182" cy="3557897"/>
            <a:chOff x="0" y="-9662"/>
            <a:chExt cx="5540467" cy="190939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0" y="155844"/>
              <a:ext cx="5540467" cy="1526400"/>
            </a:xfrm>
            <a:prstGeom prst="rect">
              <a:avLst/>
            </a:prstGeom>
            <a:solidFill>
              <a:srgbClr val="2B328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0" y="-9662"/>
              <a:ext cx="5540467" cy="19093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За апрель-май 2023 года 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сформированы запросы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, на которые не получены ответы (МЭВ-9660871 от 30.05.2023, № 9627281 от 11.04.2023, МЭВ-9614720 от 06.04.2023, 9614722 от 06.04.2023, 9582648 от 14.03.2023) – так как данные запросы делаются в связи с проведением конкурсов на выделение субсидий, сроки исполнения очень важны и порядками предоставления субсидий предусмотрено именно получение справок через АИС 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«</a:t>
              </a:r>
              <a:r>
                <a:rPr lang="ru-RU" sz="1800" b="1" dirty="0" err="1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Межвед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 ЛО».</a:t>
              </a:r>
              <a:endParaRPr lang="ru-RU" sz="1800" b="1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21.06.23 было сделано более 10 запросов в 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ФНС 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о задолженности по налогам – не пришел ответ на 2 запроса (9680901 и 9680904), в обратной связи было написано – ожидайте, при этом сроки не указаны, ответы до сих пор не предоставлены.</a:t>
              </a:r>
              <a:endParaRPr lang="ru-RU" sz="1800" b="1" kern="120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82104" y="232915"/>
            <a:ext cx="865646" cy="83099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8</a:t>
            </a:r>
            <a:endParaRPr lang="ru-RU" sz="4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810820" y="3814993"/>
            <a:ext cx="5614770" cy="384721"/>
          </a:xfrm>
          <a:prstGeom prst="rect">
            <a:avLst/>
          </a:prstGeom>
          <a:solidFill>
            <a:srgbClr val="42A6F8"/>
          </a:soli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Автор </a:t>
            </a:r>
            <a:r>
              <a:rPr lang="ru-RU" b="1" dirty="0"/>
              <a:t>вопроса</a:t>
            </a:r>
            <a:r>
              <a:rPr lang="ru-RU" b="1" dirty="0" smtClean="0"/>
              <a:t>: </a:t>
            </a:r>
            <a:r>
              <a:rPr lang="ru-RU" dirty="0" err="1" smtClean="0"/>
              <a:t>Кингисеппский</a:t>
            </a:r>
            <a:r>
              <a:rPr lang="ru-RU" dirty="0" smtClean="0"/>
              <a:t> МР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692105" y="4547746"/>
            <a:ext cx="9584692" cy="191077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500"/>
              </a:spcAft>
              <a:buFont typeface="+mj-lt"/>
              <a:buAutoNum type="arabicPeriod"/>
            </a:pPr>
            <a:r>
              <a:rPr lang="ru-RU" dirty="0"/>
              <a:t>Для получения </a:t>
            </a:r>
            <a:r>
              <a:rPr lang="ru-RU" dirty="0" smtClean="0"/>
              <a:t>информации из ЕГРИП и ЕГРЮЛ через АИС «</a:t>
            </a:r>
            <a:r>
              <a:rPr lang="ru-RU" dirty="0" err="1" smtClean="0"/>
              <a:t>Межвед</a:t>
            </a:r>
            <a:r>
              <a:rPr lang="ru-RU" dirty="0" smtClean="0"/>
              <a:t> ЛО» необходимо </a:t>
            </a:r>
            <a:r>
              <a:rPr lang="ru-RU" dirty="0"/>
              <a:t>использовать </a:t>
            </a:r>
            <a:r>
              <a:rPr lang="ru-RU" dirty="0" smtClean="0"/>
              <a:t>актуальные виды сведений «Выписки </a:t>
            </a:r>
            <a:r>
              <a:rPr lang="ru-RU" dirty="0"/>
              <a:t>из ЕГРЮЛ по запросам органов государственной </a:t>
            </a:r>
            <a:r>
              <a:rPr lang="ru-RU" dirty="0" smtClean="0"/>
              <a:t>власти» и «Выписки </a:t>
            </a:r>
            <a:r>
              <a:rPr lang="ru-RU" dirty="0"/>
              <a:t>из </a:t>
            </a:r>
            <a:r>
              <a:rPr lang="ru-RU" dirty="0" smtClean="0"/>
              <a:t>ЕГРИП».</a:t>
            </a:r>
          </a:p>
          <a:p>
            <a:pPr marL="457200" indent="-457200" algn="just">
              <a:spcAft>
                <a:spcPts val="500"/>
              </a:spcAft>
              <a:buFont typeface="+mj-lt"/>
              <a:buAutoNum type="arabicPeriod"/>
            </a:pPr>
            <a:r>
              <a:rPr lang="ru-RU" dirty="0" smtClean="0"/>
              <a:t>По </a:t>
            </a:r>
            <a:r>
              <a:rPr lang="ru-RU" dirty="0"/>
              <a:t>запросам </a:t>
            </a:r>
            <a:r>
              <a:rPr lang="ru-RU" dirty="0" smtClean="0"/>
              <a:t>№ 9680901 </a:t>
            </a:r>
            <a:r>
              <a:rPr lang="ru-RU" dirty="0"/>
              <a:t>и 9680904 проблема локализована на стороне ФНС </a:t>
            </a:r>
            <a:r>
              <a:rPr lang="ru-RU" dirty="0" smtClean="0"/>
              <a:t>России: запросы корректно сформированы и направлены из ЛО, </a:t>
            </a:r>
            <a:r>
              <a:rPr lang="ru-RU" dirty="0"/>
              <a:t>ответ </a:t>
            </a:r>
            <a:r>
              <a:rPr lang="ru-RU" dirty="0" smtClean="0"/>
              <a:t>не получен со </a:t>
            </a:r>
            <a:r>
              <a:rPr lang="ru-RU" dirty="0"/>
              <a:t>стороны ведомственной </a:t>
            </a:r>
            <a:r>
              <a:rPr lang="ru-RU" dirty="0" smtClean="0"/>
              <a:t>системы ФНС России.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46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DE6A48A-E61F-CDDF-FA90-C8BC88EA8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2161" y="6409516"/>
            <a:ext cx="723015" cy="365125"/>
          </a:xfrm>
        </p:spPr>
        <p:txBody>
          <a:bodyPr/>
          <a:lstStyle/>
          <a:p>
            <a:pPr>
              <a:defRPr/>
            </a:pPr>
            <a:fld id="{70C38C08-47C7-4847-B0BE-B9D8DEEB3D1B}" type="slidenum">
              <a:rPr lang="en-US" sz="200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11</a:t>
            </a:fld>
            <a:endParaRPr lang="en-US" sz="20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736A04C-E1D3-BED3-EDA7-81507EEC7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53637" y="218014"/>
            <a:ext cx="1700211" cy="54923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80832C2-7761-F720-E6B3-956ADEFFE9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14284" y="6197603"/>
            <a:ext cx="12220575" cy="701180"/>
          </a:xfrm>
          <a:prstGeom prst="rect">
            <a:avLst/>
          </a:prstGeom>
        </p:spPr>
      </p:pic>
      <p:sp>
        <p:nvSpPr>
          <p:cNvPr id="32" name="Номер слайда 44">
            <a:extLst>
              <a:ext uri="{FF2B5EF4-FFF2-40B4-BE49-F238E27FC236}">
                <a16:creationId xmlns:a16="http://schemas.microsoft.com/office/drawing/2014/main" xmlns="" id="{3C6EB1C6-A7DC-0A1D-4B45-EC5BB972216A}"/>
              </a:ext>
            </a:extLst>
          </p:cNvPr>
          <p:cNvSpPr txBox="1">
            <a:spLocks/>
          </p:cNvSpPr>
          <p:nvPr/>
        </p:nvSpPr>
        <p:spPr>
          <a:xfrm>
            <a:off x="11220454" y="6356352"/>
            <a:ext cx="9653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10">
              <a:defRPr/>
            </a:pPr>
            <a:fld id="{544501B5-3382-4675-85FB-44706BBCC97F}" type="slidenum">
              <a:rPr lang="ru-RU" sz="2400">
                <a:solidFill>
                  <a:prstClr val="white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 defTabSz="1219110">
                <a:defRPr/>
              </a:pPr>
              <a:t>11</a:t>
            </a:fld>
            <a:endParaRPr lang="ru-RU" sz="2400" dirty="0">
              <a:solidFill>
                <a:prstClr val="white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474825" y="436194"/>
            <a:ext cx="7578812" cy="2135555"/>
            <a:chOff x="0" y="-9662"/>
            <a:chExt cx="5540467" cy="190939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0" y="155844"/>
              <a:ext cx="5540467" cy="1526400"/>
            </a:xfrm>
            <a:prstGeom prst="rect">
              <a:avLst/>
            </a:prstGeom>
            <a:solidFill>
              <a:srgbClr val="2B328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0" y="-9662"/>
              <a:ext cx="5540467" cy="19093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П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роблемы 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при входе в АИС 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«</a:t>
              </a:r>
              <a:r>
                <a:rPr lang="ru-RU" sz="1800" b="1" dirty="0" err="1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Межвед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 ЛО» 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выдает ошибку – «неправильный логин/пароль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». В ходе 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обращения в </a:t>
              </a:r>
              <a:r>
                <a:rPr lang="ru-RU" sz="1800" b="1" dirty="0" err="1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тех.поддержку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 установлено, 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что 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проблема 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с сайтом. В результате АИС «</a:t>
              </a:r>
              <a:r>
                <a:rPr lang="ru-RU" sz="1800" b="1" dirty="0" err="1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Межвед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 ЛО» 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не 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работает 1-2 дня.</a:t>
              </a:r>
              <a:endParaRPr lang="ru-RU" sz="1800" b="1" kern="120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82104" y="232915"/>
            <a:ext cx="865646" cy="83099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9</a:t>
            </a:r>
            <a:endParaRPr lang="ru-RU" sz="4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851662" y="2981365"/>
            <a:ext cx="4872766" cy="384721"/>
          </a:xfrm>
          <a:prstGeom prst="rect">
            <a:avLst/>
          </a:prstGeom>
          <a:solidFill>
            <a:srgbClr val="42A6F8"/>
          </a:soli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Автор </a:t>
            </a:r>
            <a:r>
              <a:rPr lang="ru-RU" b="1" dirty="0"/>
              <a:t>вопроса</a:t>
            </a:r>
            <a:r>
              <a:rPr lang="ru-RU" b="1" dirty="0" smtClean="0"/>
              <a:t>: </a:t>
            </a:r>
            <a:r>
              <a:rPr lang="ru-RU" dirty="0" err="1" smtClean="0"/>
              <a:t>Кингисеппский</a:t>
            </a:r>
            <a:r>
              <a:rPr lang="ru-RU" dirty="0" smtClean="0"/>
              <a:t> МР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623062" y="3980329"/>
            <a:ext cx="5492273" cy="12618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Проблема </a:t>
            </a:r>
            <a:r>
              <a:rPr lang="ru-RU" dirty="0" smtClean="0"/>
              <a:t>была вызвана </a:t>
            </a:r>
            <a:r>
              <a:rPr lang="ru-RU" dirty="0"/>
              <a:t>аварийной ситуацией на стороне регионального центра хранения </a:t>
            </a:r>
            <a:r>
              <a:rPr lang="ru-RU" dirty="0" smtClean="0"/>
              <a:t>данных.</a:t>
            </a:r>
          </a:p>
          <a:p>
            <a:pPr algn="ctr"/>
            <a:r>
              <a:rPr lang="ru-RU" dirty="0" smtClean="0"/>
              <a:t>Работы </a:t>
            </a:r>
            <a:r>
              <a:rPr lang="ru-RU" dirty="0"/>
              <a:t>были </a:t>
            </a:r>
            <a:r>
              <a:rPr lang="ru-RU" dirty="0" smtClean="0"/>
              <a:t>завершены максимально </a:t>
            </a:r>
            <a:r>
              <a:rPr lang="ru-RU" dirty="0"/>
              <a:t>оперативно в </a:t>
            </a:r>
            <a:r>
              <a:rPr lang="ru-RU" dirty="0" smtClean="0"/>
              <a:t>установленный срок.</a:t>
            </a:r>
          </a:p>
        </p:txBody>
      </p:sp>
    </p:spTree>
    <p:extLst>
      <p:ext uri="{BB962C8B-B14F-4D97-AF65-F5344CB8AC3E}">
        <p14:creationId xmlns:p14="http://schemas.microsoft.com/office/powerpoint/2010/main" val="278891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DE6A48A-E61F-CDDF-FA90-C8BC88EA8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2161" y="6409516"/>
            <a:ext cx="723015" cy="365125"/>
          </a:xfrm>
        </p:spPr>
        <p:txBody>
          <a:bodyPr/>
          <a:lstStyle/>
          <a:p>
            <a:pPr>
              <a:defRPr/>
            </a:pPr>
            <a:fld id="{70C38C08-47C7-4847-B0BE-B9D8DEEB3D1B}" type="slidenum">
              <a:rPr lang="en-US" sz="200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12</a:t>
            </a:fld>
            <a:endParaRPr lang="en-US" sz="20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736A04C-E1D3-BED3-EDA7-81507EEC7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02926" y="-57666"/>
            <a:ext cx="1700211" cy="54923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80832C2-7761-F720-E6B3-956ADEFFE9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14284" y="6197603"/>
            <a:ext cx="12220575" cy="701180"/>
          </a:xfrm>
          <a:prstGeom prst="rect">
            <a:avLst/>
          </a:prstGeom>
        </p:spPr>
      </p:pic>
      <p:sp>
        <p:nvSpPr>
          <p:cNvPr id="32" name="Номер слайда 44">
            <a:extLst>
              <a:ext uri="{FF2B5EF4-FFF2-40B4-BE49-F238E27FC236}">
                <a16:creationId xmlns:a16="http://schemas.microsoft.com/office/drawing/2014/main" xmlns="" id="{3C6EB1C6-A7DC-0A1D-4B45-EC5BB972216A}"/>
              </a:ext>
            </a:extLst>
          </p:cNvPr>
          <p:cNvSpPr txBox="1">
            <a:spLocks/>
          </p:cNvSpPr>
          <p:nvPr/>
        </p:nvSpPr>
        <p:spPr>
          <a:xfrm>
            <a:off x="11220454" y="6356352"/>
            <a:ext cx="9653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10">
              <a:defRPr/>
            </a:pPr>
            <a:fld id="{544501B5-3382-4675-85FB-44706BBCC97F}" type="slidenum">
              <a:rPr lang="ru-RU" sz="2400">
                <a:solidFill>
                  <a:prstClr val="white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 defTabSz="1219110">
                <a:defRPr/>
              </a:pPr>
              <a:t>12</a:t>
            </a:fld>
            <a:endParaRPr lang="ru-RU" sz="2400" dirty="0">
              <a:solidFill>
                <a:prstClr val="white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303252" y="365062"/>
            <a:ext cx="10255336" cy="749545"/>
            <a:chOff x="0" y="-9662"/>
            <a:chExt cx="5540467" cy="190939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0" y="155844"/>
              <a:ext cx="5540467" cy="1526400"/>
            </a:xfrm>
            <a:prstGeom prst="rect">
              <a:avLst/>
            </a:prstGeom>
            <a:solidFill>
              <a:srgbClr val="2B328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0" y="-9662"/>
              <a:ext cx="5540467" cy="19093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Проблема в 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отсутствии возможности 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межведомственно запрашивать 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следующие документы:</a:t>
              </a:r>
              <a:endParaRPr lang="ru-RU" sz="1800" b="1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82104" y="232915"/>
            <a:ext cx="865646" cy="83099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10</a:t>
            </a:r>
            <a:endParaRPr lang="ru-RU" sz="4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851662" y="1166706"/>
            <a:ext cx="4872766" cy="384721"/>
          </a:xfrm>
          <a:prstGeom prst="rect">
            <a:avLst/>
          </a:prstGeom>
          <a:solidFill>
            <a:srgbClr val="42A6F8"/>
          </a:soli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Автор </a:t>
            </a:r>
            <a:r>
              <a:rPr lang="ru-RU" b="1" dirty="0"/>
              <a:t>вопроса</a:t>
            </a:r>
            <a:r>
              <a:rPr lang="ru-RU" b="1" dirty="0" smtClean="0"/>
              <a:t>: </a:t>
            </a:r>
            <a:r>
              <a:rPr lang="ru-RU" dirty="0" err="1" smtClean="0"/>
              <a:t>Кингисеппский</a:t>
            </a:r>
            <a:r>
              <a:rPr lang="ru-RU" dirty="0" smtClean="0"/>
              <a:t> МР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335426"/>
              </p:ext>
            </p:extLst>
          </p:nvPr>
        </p:nvGraphicFramePr>
        <p:xfrm>
          <a:off x="6178" y="1603640"/>
          <a:ext cx="12185822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744"/>
                <a:gridCol w="6234953"/>
                <a:gridCol w="2957552"/>
                <a:gridCol w="26145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2B328A">
                            <a:shade val="30000"/>
                            <a:satMod val="115000"/>
                          </a:srgbClr>
                        </a:gs>
                        <a:gs pos="50000">
                          <a:srgbClr val="2B328A">
                            <a:shade val="67500"/>
                            <a:satMod val="115000"/>
                          </a:srgbClr>
                        </a:gs>
                        <a:gs pos="100000">
                          <a:srgbClr val="2B328A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Необходимые сведения/документы</a:t>
                      </a:r>
                      <a:endParaRPr lang="ru-RU" sz="1400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2B328A">
                            <a:shade val="30000"/>
                            <a:satMod val="115000"/>
                          </a:srgbClr>
                        </a:gs>
                        <a:gs pos="50000">
                          <a:srgbClr val="2B328A">
                            <a:shade val="67500"/>
                            <a:satMod val="115000"/>
                          </a:srgbClr>
                        </a:gs>
                        <a:gs pos="100000">
                          <a:srgbClr val="2B328A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Вид сведений в АИС «</a:t>
                      </a:r>
                      <a:r>
                        <a:rPr lang="ru-RU" sz="1400" dirty="0" err="1" smtClean="0"/>
                        <a:t>Межвед</a:t>
                      </a:r>
                      <a:r>
                        <a:rPr lang="ru-RU" sz="1400" dirty="0" smtClean="0"/>
                        <a:t> ЛО» (при наличии)</a:t>
                      </a:r>
                      <a:endParaRPr lang="ru-RU" sz="1400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2B328A">
                            <a:shade val="30000"/>
                            <a:satMod val="115000"/>
                          </a:srgbClr>
                        </a:gs>
                        <a:gs pos="50000">
                          <a:srgbClr val="2B328A">
                            <a:shade val="67500"/>
                            <a:satMod val="115000"/>
                          </a:srgbClr>
                        </a:gs>
                        <a:gs pos="100000">
                          <a:srgbClr val="2B328A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Вид сведений в СМЭВ (при наличии)</a:t>
                      </a:r>
                      <a:endParaRPr lang="ru-RU" sz="1400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2B328A">
                            <a:shade val="30000"/>
                            <a:satMod val="115000"/>
                          </a:srgbClr>
                        </a:gs>
                        <a:gs pos="50000">
                          <a:srgbClr val="2B328A">
                            <a:shade val="67500"/>
                            <a:satMod val="115000"/>
                          </a:srgbClr>
                        </a:gs>
                        <a:gs pos="100000">
                          <a:srgbClr val="2B328A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Свидетельство о рождении детей в возрасте до 18 лет, а в отношении несовершеннолетних, достигших возраста 14 лет - паспорта гражданина РФ</a:t>
                      </a:r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Предоставление из ЕГР ЗАГС по запросу сведений о рождении</a:t>
                      </a:r>
                      <a:endParaRPr lang="ru-RU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Свидетельство о заключении брака</a:t>
                      </a:r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Предоставление из ЕГР ЗАГС по запросу сведений о заключении брака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Документ, содержащий сведения о составе семьи заявителя (удостоверение многодетной семьи)</a:t>
                      </a:r>
                      <a:endParaRPr lang="ru-RU" sz="1400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Аналоги</a:t>
                      </a:r>
                      <a:r>
                        <a:rPr lang="ru-RU" sz="1400" b="1" baseline="0" dirty="0" smtClean="0"/>
                        <a:t> в СМЭВ не выявлены.</a:t>
                      </a:r>
                      <a:endParaRPr lang="ru-RU" sz="1400" b="1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endParaRPr lang="ru-RU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Документ, подтверждающий факт постоянного проживания заявителя на территории Ленинградской области не менее пяти лет, предшествующих моменту обращения с соответствующим заявлением</a:t>
                      </a:r>
                      <a:endParaRPr lang="ru-RU" sz="1400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Справка о постановке на учет в органах местного самоуправления в качестве нуждающихся в жилых помещениях по основаниям предусмотренным ст. 51 ЖК РФ.</a:t>
                      </a:r>
                      <a:endParaRPr lang="ru-RU" sz="1400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Документ об образовании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Запрос сведений о документах об образовании из ФРДО</a:t>
                      </a:r>
                      <a:endParaRPr lang="ru-RU" sz="14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Трудовая книжка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Сведения о факте осуществления трудовой деятельности</a:t>
                      </a:r>
                      <a:endParaRPr lang="ru-RU" sz="14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Справка учреждения медико-социальной экспертизы (подтверждение инвалидности).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Выписка сведений об инвалиде</a:t>
                      </a:r>
                      <a:endParaRPr lang="ru-RU" sz="1400" b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6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DE6A48A-E61F-CDDF-FA90-C8BC88EA8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2161" y="6409516"/>
            <a:ext cx="723015" cy="365125"/>
          </a:xfrm>
        </p:spPr>
        <p:txBody>
          <a:bodyPr/>
          <a:lstStyle/>
          <a:p>
            <a:pPr>
              <a:defRPr/>
            </a:pPr>
            <a:fld id="{70C38C08-47C7-4847-B0BE-B9D8DEEB3D1B}" type="slidenum">
              <a:rPr lang="en-US" sz="200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13</a:t>
            </a:fld>
            <a:endParaRPr lang="en-US" sz="20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736A04C-E1D3-BED3-EDA7-81507EEC7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53637" y="218014"/>
            <a:ext cx="1700211" cy="54923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80832C2-7761-F720-E6B3-956ADEFFE9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14284" y="6197603"/>
            <a:ext cx="12220575" cy="701180"/>
          </a:xfrm>
          <a:prstGeom prst="rect">
            <a:avLst/>
          </a:prstGeom>
        </p:spPr>
      </p:pic>
      <p:sp>
        <p:nvSpPr>
          <p:cNvPr id="32" name="Номер слайда 44">
            <a:extLst>
              <a:ext uri="{FF2B5EF4-FFF2-40B4-BE49-F238E27FC236}">
                <a16:creationId xmlns:a16="http://schemas.microsoft.com/office/drawing/2014/main" xmlns="" id="{3C6EB1C6-A7DC-0A1D-4B45-EC5BB972216A}"/>
              </a:ext>
            </a:extLst>
          </p:cNvPr>
          <p:cNvSpPr txBox="1">
            <a:spLocks/>
          </p:cNvSpPr>
          <p:nvPr/>
        </p:nvSpPr>
        <p:spPr>
          <a:xfrm>
            <a:off x="11220454" y="6356352"/>
            <a:ext cx="9653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10">
              <a:defRPr/>
            </a:pPr>
            <a:fld id="{544501B5-3382-4675-85FB-44706BBCC97F}" type="slidenum">
              <a:rPr lang="ru-RU" sz="2400">
                <a:solidFill>
                  <a:prstClr val="white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 defTabSz="1219110">
                <a:defRPr/>
              </a:pPr>
              <a:t>13</a:t>
            </a:fld>
            <a:endParaRPr lang="ru-RU" sz="2400" dirty="0">
              <a:solidFill>
                <a:prstClr val="white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299340" y="764363"/>
            <a:ext cx="8010526" cy="1217948"/>
            <a:chOff x="0" y="-9662"/>
            <a:chExt cx="5540467" cy="190939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0" y="155844"/>
              <a:ext cx="5540467" cy="1526400"/>
            </a:xfrm>
            <a:prstGeom prst="rect">
              <a:avLst/>
            </a:prstGeom>
            <a:solidFill>
              <a:srgbClr val="2B328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0" y="-9662"/>
              <a:ext cx="5540467" cy="19093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При выполнении запроса не всегда срабатывает кнопка 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«отправить», после чего выкидывает 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на главную 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страницу.</a:t>
              </a:r>
              <a:endParaRPr lang="ru-RU" sz="1800" b="1" kern="120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054560" y="3669226"/>
            <a:ext cx="8255306" cy="184665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dirty="0" smtClean="0"/>
              <a:t>Данная проблема часто </a:t>
            </a:r>
            <a:r>
              <a:rPr lang="ru-RU" dirty="0"/>
              <a:t>возникает в случае, если при отправке запроса сервис недоступен на стороне федерального </a:t>
            </a:r>
            <a:r>
              <a:rPr lang="ru-RU" dirty="0" smtClean="0"/>
              <a:t>СМЭВ (на веб-интерфейсе выводится уведомление).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dirty="0" smtClean="0"/>
              <a:t>Пользователю АИС «</a:t>
            </a:r>
            <a:r>
              <a:rPr lang="ru-RU" dirty="0" err="1"/>
              <a:t>М</a:t>
            </a:r>
            <a:r>
              <a:rPr lang="ru-RU" dirty="0" err="1" smtClean="0"/>
              <a:t>ежвед</a:t>
            </a:r>
            <a:r>
              <a:rPr lang="ru-RU" dirty="0" smtClean="0"/>
              <a:t> ЛО» необходимо проверить отсутствие в браузере расширений, блокирующих всплывающие окна или ограничивающих работу функционала.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2104" y="232915"/>
            <a:ext cx="865646" cy="83099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11</a:t>
            </a:r>
            <a:endParaRPr lang="ru-RU" sz="4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17081" y="2533851"/>
            <a:ext cx="4311263" cy="384721"/>
          </a:xfrm>
          <a:prstGeom prst="rect">
            <a:avLst/>
          </a:prstGeom>
          <a:solidFill>
            <a:srgbClr val="42A6F8"/>
          </a:soli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Автор </a:t>
            </a:r>
            <a:r>
              <a:rPr lang="ru-RU" b="1" dirty="0"/>
              <a:t>вопроса</a:t>
            </a:r>
            <a:r>
              <a:rPr lang="ru-RU" b="1" dirty="0" smtClean="0"/>
              <a:t>: </a:t>
            </a:r>
            <a:r>
              <a:rPr lang="ru-RU" dirty="0" err="1" smtClean="0"/>
              <a:t>Киришский</a:t>
            </a:r>
            <a:r>
              <a:rPr lang="ru-RU" dirty="0" smtClean="0"/>
              <a:t> МР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78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DE6A48A-E61F-CDDF-FA90-C8BC88EA8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2161" y="6409516"/>
            <a:ext cx="723015" cy="365125"/>
          </a:xfrm>
        </p:spPr>
        <p:txBody>
          <a:bodyPr/>
          <a:lstStyle/>
          <a:p>
            <a:pPr>
              <a:defRPr/>
            </a:pPr>
            <a:fld id="{70C38C08-47C7-4847-B0BE-B9D8DEEB3D1B}" type="slidenum">
              <a:rPr lang="en-US" sz="200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14</a:t>
            </a:fld>
            <a:endParaRPr lang="en-US" sz="20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736A04C-E1D3-BED3-EDA7-81507EEC7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53637" y="218014"/>
            <a:ext cx="1700211" cy="54923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80832C2-7761-F720-E6B3-956ADEFFE9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14284" y="6197603"/>
            <a:ext cx="12220575" cy="701180"/>
          </a:xfrm>
          <a:prstGeom prst="rect">
            <a:avLst/>
          </a:prstGeom>
        </p:spPr>
      </p:pic>
      <p:sp>
        <p:nvSpPr>
          <p:cNvPr id="32" name="Номер слайда 44">
            <a:extLst>
              <a:ext uri="{FF2B5EF4-FFF2-40B4-BE49-F238E27FC236}">
                <a16:creationId xmlns:a16="http://schemas.microsoft.com/office/drawing/2014/main" xmlns="" id="{3C6EB1C6-A7DC-0A1D-4B45-EC5BB972216A}"/>
              </a:ext>
            </a:extLst>
          </p:cNvPr>
          <p:cNvSpPr txBox="1">
            <a:spLocks/>
          </p:cNvSpPr>
          <p:nvPr/>
        </p:nvSpPr>
        <p:spPr>
          <a:xfrm>
            <a:off x="11220454" y="6356352"/>
            <a:ext cx="9653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10">
              <a:defRPr/>
            </a:pPr>
            <a:fld id="{544501B5-3382-4675-85FB-44706BBCC97F}" type="slidenum">
              <a:rPr lang="ru-RU" sz="2400">
                <a:solidFill>
                  <a:prstClr val="white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 defTabSz="1219110">
                <a:defRPr/>
              </a:pPr>
              <a:t>14</a:t>
            </a:fld>
            <a:endParaRPr lang="ru-RU" sz="2400" dirty="0">
              <a:solidFill>
                <a:prstClr val="white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299340" y="537916"/>
            <a:ext cx="8010526" cy="2000250"/>
            <a:chOff x="0" y="-9662"/>
            <a:chExt cx="5540467" cy="190939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0" y="155844"/>
              <a:ext cx="5540467" cy="1526400"/>
            </a:xfrm>
            <a:prstGeom prst="rect">
              <a:avLst/>
            </a:prstGeom>
            <a:solidFill>
              <a:srgbClr val="2B328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0" y="-9662"/>
              <a:ext cx="5540467" cy="19093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При заполнении полей запроса «Сведения 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о доходах 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ФЛ по 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справкам 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2-НДФЛ» требуется 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обязательное заполнение номера и даты 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заявления. Эти сведения отсутствуют в случае, если 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информацию надо запросить для перерегистрации 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граждан.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На 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данный запрос ответ вообще не 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поступает.</a:t>
              </a:r>
              <a:endParaRPr lang="ru-RU" sz="1800" b="1" kern="120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82104" y="232915"/>
            <a:ext cx="865646" cy="83099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12</a:t>
            </a:r>
            <a:endParaRPr lang="ru-RU" sz="4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17081" y="2533851"/>
            <a:ext cx="4311263" cy="384721"/>
          </a:xfrm>
          <a:prstGeom prst="rect">
            <a:avLst/>
          </a:prstGeom>
          <a:solidFill>
            <a:srgbClr val="42A6F8"/>
          </a:soli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Автор </a:t>
            </a:r>
            <a:r>
              <a:rPr lang="ru-RU" b="1" dirty="0"/>
              <a:t>вопроса</a:t>
            </a:r>
            <a:r>
              <a:rPr lang="ru-RU" b="1" dirty="0" smtClean="0"/>
              <a:t>: </a:t>
            </a:r>
            <a:r>
              <a:rPr lang="ru-RU" dirty="0" err="1" smtClean="0"/>
              <a:t>Киришский</a:t>
            </a:r>
            <a:r>
              <a:rPr lang="ru-RU" dirty="0" smtClean="0"/>
              <a:t> МР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54032" y="3239595"/>
            <a:ext cx="9855392" cy="33085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dirty="0"/>
              <a:t>Согласно формату </a:t>
            </a:r>
            <a:r>
              <a:rPr lang="ru-RU" dirty="0" smtClean="0"/>
              <a:t>вида сведений «Сведения </a:t>
            </a:r>
            <a:r>
              <a:rPr lang="ru-RU" dirty="0"/>
              <a:t>о доходах ФЛ по справкам 2-НДФЛ</a:t>
            </a:r>
            <a:r>
              <a:rPr lang="ru-RU" dirty="0" smtClean="0"/>
              <a:t>», указанные </a:t>
            </a:r>
            <a:r>
              <a:rPr lang="ru-RU" dirty="0"/>
              <a:t>поля являются обязательными для </a:t>
            </a:r>
            <a:r>
              <a:rPr lang="ru-RU" dirty="0" smtClean="0"/>
              <a:t>заполнения.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Вносить изменения в перечень и состав полей может только владелец вида сведений, то есть ФНС России.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Согласно </a:t>
            </a:r>
            <a:r>
              <a:rPr lang="ru-RU" dirty="0"/>
              <a:t>уведомлению ФНС России на федеральном новостном портале СМЭВ, с 22.03.2023 возможны сбои в работе видов сведений ФНС в связи с переходом на Единый налоговый платёж.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/>
              <a:t>По состоянию на 08.08.2023 проблематика сохраняется в ряде случаев: исходящие запросы от ЛО успешно регистрируются в федеральной очереди СМЭВ ведомственной системы ФНС России, однако ответ от системы ФНС России </a:t>
            </a:r>
            <a:r>
              <a:rPr lang="ru-RU" dirty="0" smtClean="0"/>
              <a:t>пользователям </a:t>
            </a:r>
            <a:r>
              <a:rPr lang="ru-RU" dirty="0"/>
              <a:t>АИС «</a:t>
            </a:r>
            <a:r>
              <a:rPr lang="ru-RU" dirty="0" err="1"/>
              <a:t>Межвед</a:t>
            </a:r>
            <a:r>
              <a:rPr lang="ru-RU" dirty="0"/>
              <a:t> ЛО» не поступает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6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DE6A48A-E61F-CDDF-FA90-C8BC88EA8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2161" y="6409516"/>
            <a:ext cx="723015" cy="365125"/>
          </a:xfrm>
        </p:spPr>
        <p:txBody>
          <a:bodyPr/>
          <a:lstStyle/>
          <a:p>
            <a:pPr>
              <a:defRPr/>
            </a:pPr>
            <a:fld id="{70C38C08-47C7-4847-B0BE-B9D8DEEB3D1B}" type="slidenum">
              <a:rPr lang="en-US" sz="200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15</a:t>
            </a:fld>
            <a:endParaRPr lang="en-US" sz="20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736A04C-E1D3-BED3-EDA7-81507EEC7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53637" y="218014"/>
            <a:ext cx="1700211" cy="54923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80832C2-7761-F720-E6B3-956ADEFFE9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14284" y="6197603"/>
            <a:ext cx="12220575" cy="701180"/>
          </a:xfrm>
          <a:prstGeom prst="rect">
            <a:avLst/>
          </a:prstGeom>
        </p:spPr>
      </p:pic>
      <p:sp>
        <p:nvSpPr>
          <p:cNvPr id="32" name="Номер слайда 44">
            <a:extLst>
              <a:ext uri="{FF2B5EF4-FFF2-40B4-BE49-F238E27FC236}">
                <a16:creationId xmlns:a16="http://schemas.microsoft.com/office/drawing/2014/main" xmlns="" id="{3C6EB1C6-A7DC-0A1D-4B45-EC5BB972216A}"/>
              </a:ext>
            </a:extLst>
          </p:cNvPr>
          <p:cNvSpPr txBox="1">
            <a:spLocks/>
          </p:cNvSpPr>
          <p:nvPr/>
        </p:nvSpPr>
        <p:spPr>
          <a:xfrm>
            <a:off x="11220454" y="6356352"/>
            <a:ext cx="9653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10">
              <a:defRPr/>
            </a:pPr>
            <a:fld id="{544501B5-3382-4675-85FB-44706BBCC97F}" type="slidenum">
              <a:rPr lang="ru-RU" sz="2400">
                <a:solidFill>
                  <a:prstClr val="white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 defTabSz="1219110">
                <a:defRPr/>
              </a:pPr>
              <a:t>15</a:t>
            </a:fld>
            <a:endParaRPr lang="ru-RU" sz="2400" dirty="0">
              <a:solidFill>
                <a:prstClr val="white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299340" y="492632"/>
            <a:ext cx="8010526" cy="1749396"/>
            <a:chOff x="0" y="-9662"/>
            <a:chExt cx="5540467" cy="190939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0" y="155844"/>
              <a:ext cx="5540467" cy="1526400"/>
            </a:xfrm>
            <a:prstGeom prst="rect">
              <a:avLst/>
            </a:prstGeom>
            <a:solidFill>
              <a:srgbClr val="2B328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0" y="-9662"/>
              <a:ext cx="5540467" cy="19093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Можно ли отказать в предоставлении муниципальной услуги, если на запрос о действительности регистрации по месту жительства 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из МВД 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посредством 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АИС «</a:t>
              </a:r>
              <a:r>
                <a:rPr lang="ru-RU" sz="1800" b="1" dirty="0" err="1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Межвед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 ЛО» поступил 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ответ 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«информация 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о паспорте не 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найдена»?</a:t>
              </a:r>
              <a:endParaRPr lang="ru-RU" sz="1800" b="1" kern="120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013729" y="3875554"/>
            <a:ext cx="6911321" cy="6771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Да, если это предусмотрено административным регламентом оказания услуги.</a:t>
            </a:r>
            <a:endParaRPr lang="ru-RU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182104" y="232915"/>
            <a:ext cx="865646" cy="83099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13</a:t>
            </a:r>
            <a:endParaRPr lang="ru-RU" sz="4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17081" y="2707362"/>
            <a:ext cx="4311263" cy="384721"/>
          </a:xfrm>
          <a:prstGeom prst="rect">
            <a:avLst/>
          </a:prstGeom>
          <a:solidFill>
            <a:srgbClr val="42A6F8"/>
          </a:soli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Автор </a:t>
            </a:r>
            <a:r>
              <a:rPr lang="ru-RU" b="1" dirty="0"/>
              <a:t>вопроса</a:t>
            </a:r>
            <a:r>
              <a:rPr lang="ru-RU" b="1" dirty="0" smtClean="0"/>
              <a:t>: </a:t>
            </a:r>
            <a:r>
              <a:rPr lang="ru-RU" dirty="0" smtClean="0"/>
              <a:t>Ломоносовский МР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15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DE6A48A-E61F-CDDF-FA90-C8BC88EA8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2161" y="6409516"/>
            <a:ext cx="723015" cy="365125"/>
          </a:xfrm>
        </p:spPr>
        <p:txBody>
          <a:bodyPr/>
          <a:lstStyle/>
          <a:p>
            <a:pPr>
              <a:defRPr/>
            </a:pPr>
            <a:fld id="{70C38C08-47C7-4847-B0BE-B9D8DEEB3D1B}" type="slidenum">
              <a:rPr lang="en-US" sz="200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16</a:t>
            </a:fld>
            <a:endParaRPr lang="en-US" sz="20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736A04C-E1D3-BED3-EDA7-81507EEC7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53637" y="218014"/>
            <a:ext cx="1700211" cy="54923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80832C2-7761-F720-E6B3-956ADEFFE9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14284" y="6197603"/>
            <a:ext cx="12220575" cy="701180"/>
          </a:xfrm>
          <a:prstGeom prst="rect">
            <a:avLst/>
          </a:prstGeom>
        </p:spPr>
      </p:pic>
      <p:sp>
        <p:nvSpPr>
          <p:cNvPr id="32" name="Номер слайда 44">
            <a:extLst>
              <a:ext uri="{FF2B5EF4-FFF2-40B4-BE49-F238E27FC236}">
                <a16:creationId xmlns:a16="http://schemas.microsoft.com/office/drawing/2014/main" xmlns="" id="{3C6EB1C6-A7DC-0A1D-4B45-EC5BB972216A}"/>
              </a:ext>
            </a:extLst>
          </p:cNvPr>
          <p:cNvSpPr txBox="1">
            <a:spLocks/>
          </p:cNvSpPr>
          <p:nvPr/>
        </p:nvSpPr>
        <p:spPr>
          <a:xfrm>
            <a:off x="11220454" y="6356352"/>
            <a:ext cx="9653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10">
              <a:defRPr/>
            </a:pPr>
            <a:fld id="{544501B5-3382-4675-85FB-44706BBCC97F}" type="slidenum">
              <a:rPr lang="ru-RU" sz="2400">
                <a:solidFill>
                  <a:prstClr val="white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 defTabSz="1219110">
                <a:defRPr/>
              </a:pPr>
              <a:t>16</a:t>
            </a:fld>
            <a:endParaRPr lang="ru-RU" sz="2400" dirty="0">
              <a:solidFill>
                <a:prstClr val="white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535922" y="530420"/>
            <a:ext cx="9541653" cy="2587870"/>
            <a:chOff x="0" y="-9662"/>
            <a:chExt cx="5540467" cy="190939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0" y="155844"/>
              <a:ext cx="5540467" cy="1526400"/>
            </a:xfrm>
            <a:prstGeom prst="rect">
              <a:avLst/>
            </a:prstGeom>
            <a:solidFill>
              <a:srgbClr val="2B328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0" y="-9662"/>
              <a:ext cx="5540467" cy="19093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В рамках межведомственного информационного взаимодействия для предоставления муниципальной услуги «Решение вопроса о приватизации жилого помещения муниципального жилищного фонда» </a:t>
              </a:r>
              <a:r>
                <a:rPr lang="ru-RU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запрашиваем материалы </a:t>
              </a:r>
              <a:r>
                <a:rPr lang="ru-RU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по приватизации жилищного </a:t>
              </a:r>
              <a:r>
                <a:rPr lang="ru-RU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фонда в ГУП «</a:t>
              </a:r>
              <a:r>
                <a:rPr lang="ru-RU" b="1" dirty="0" err="1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Леноблинвентаризация</a:t>
              </a:r>
              <a:r>
                <a:rPr lang="ru-RU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», которое </a:t>
              </a:r>
              <a:r>
                <a:rPr lang="ru-RU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отсутствует в списке ведомств в АИС «</a:t>
              </a:r>
              <a:r>
                <a:rPr lang="ru-RU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МЕЖВЕД ЛО».</a:t>
              </a:r>
              <a:endParaRPr lang="ru-RU" b="1" kern="120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882259" y="3568915"/>
            <a:ext cx="10871589" cy="330859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266700" indent="-266700" algn="just">
              <a:buFont typeface="+mj-lt"/>
              <a:buAutoNum type="arabicPeriod"/>
            </a:pPr>
            <a:r>
              <a:rPr lang="ru-RU" dirty="0"/>
              <a:t>Вопрос охватывает </a:t>
            </a:r>
            <a:r>
              <a:rPr lang="ru-RU" b="1" dirty="0"/>
              <a:t>индивидуальную разработку функционала по обмену сведениям </a:t>
            </a:r>
            <a:r>
              <a:rPr lang="ru-RU" dirty="0"/>
              <a:t>между двумя </a:t>
            </a:r>
            <a:r>
              <a:rPr lang="ru-RU" dirty="0" smtClean="0"/>
              <a:t>ведомствами – муниципальным районом и </a:t>
            </a:r>
            <a:r>
              <a:rPr lang="ru-RU" dirty="0"/>
              <a:t>ГУП «</a:t>
            </a:r>
            <a:r>
              <a:rPr lang="ru-RU" dirty="0" err="1"/>
              <a:t>Леноблинвентаризация</a:t>
            </a:r>
            <a:r>
              <a:rPr lang="ru-RU" dirty="0"/>
              <a:t>».</a:t>
            </a:r>
          </a:p>
          <a:p>
            <a:pPr marL="266700" indent="-266700" algn="just">
              <a:buFont typeface="+mj-lt"/>
              <a:buAutoNum type="arabicPeriod"/>
            </a:pPr>
            <a:endParaRPr lang="ru-RU" dirty="0"/>
          </a:p>
          <a:p>
            <a:pPr marL="266700" indent="-266700" algn="just">
              <a:buFont typeface="+mj-lt"/>
              <a:buAutoNum type="arabicPeriod"/>
            </a:pPr>
            <a:r>
              <a:rPr lang="ru-RU" dirty="0"/>
              <a:t>Предварительно между </a:t>
            </a:r>
            <a:r>
              <a:rPr lang="ru-RU" dirty="0" smtClean="0"/>
              <a:t>каждым муниципальным районом и организацией заключается двустороннее </a:t>
            </a:r>
            <a:r>
              <a:rPr lang="ru-RU" b="1" dirty="0" smtClean="0"/>
              <a:t>соглашение </a:t>
            </a:r>
            <a:r>
              <a:rPr lang="ru-RU" b="1" dirty="0"/>
              <a:t>об организации информационного взаимодействия</a:t>
            </a:r>
            <a:r>
              <a:rPr lang="ru-RU" dirty="0"/>
              <a:t>. В данном соглашении </a:t>
            </a:r>
            <a:r>
              <a:rPr lang="ru-RU" dirty="0" smtClean="0"/>
              <a:t>уточняется формат обмена сведениями (посредством региональной СМЭВ), и состав передаваемой </a:t>
            </a:r>
            <a:r>
              <a:rPr lang="ru-RU" dirty="0"/>
              <a:t>информации.</a:t>
            </a:r>
          </a:p>
          <a:p>
            <a:pPr marL="266700" indent="-266700" algn="just">
              <a:buFont typeface="+mj-lt"/>
              <a:buAutoNum type="arabicPeriod"/>
            </a:pPr>
            <a:endParaRPr lang="ru-RU" dirty="0"/>
          </a:p>
          <a:p>
            <a:pPr marL="266700" indent="-266700" algn="just">
              <a:buFont typeface="+mj-lt"/>
              <a:buAutoNum type="arabicPeriod"/>
            </a:pPr>
            <a:r>
              <a:rPr lang="ru-RU" dirty="0"/>
              <a:t>После утверждения соглашения в КЦР </a:t>
            </a:r>
            <a:r>
              <a:rPr lang="ru-RU" dirty="0" smtClean="0"/>
              <a:t>ЛО направляется </a:t>
            </a:r>
            <a:r>
              <a:rPr lang="ru-RU" dirty="0"/>
              <a:t>его скан-копия, а также перечень полей для разработки форм запроса и ответа. Формы запросов и ответов должны быть едиными для обмена со всеми районами.</a:t>
            </a:r>
            <a:endParaRPr lang="ru-RU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182104" y="232915"/>
            <a:ext cx="865646" cy="83099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14</a:t>
            </a:r>
            <a:endParaRPr lang="ru-RU" sz="4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151116" y="3067629"/>
            <a:ext cx="4311263" cy="400110"/>
          </a:xfrm>
          <a:prstGeom prst="rect">
            <a:avLst/>
          </a:prstGeom>
          <a:solidFill>
            <a:srgbClr val="42A6F8"/>
          </a:soli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Автор </a:t>
            </a:r>
            <a:r>
              <a:rPr lang="ru-RU" sz="2000" b="1" dirty="0"/>
              <a:t>вопроса</a:t>
            </a:r>
            <a:r>
              <a:rPr lang="ru-RU" sz="2000" b="1" dirty="0" smtClean="0"/>
              <a:t>: </a:t>
            </a:r>
            <a:r>
              <a:rPr lang="ru-RU" sz="2000" dirty="0" smtClean="0"/>
              <a:t>Ломоносовский МР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5832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DE6A48A-E61F-CDDF-FA90-C8BC88EA8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2161" y="6409516"/>
            <a:ext cx="723015" cy="365125"/>
          </a:xfrm>
        </p:spPr>
        <p:txBody>
          <a:bodyPr/>
          <a:lstStyle/>
          <a:p>
            <a:pPr>
              <a:defRPr/>
            </a:pPr>
            <a:fld id="{70C38C08-47C7-4847-B0BE-B9D8DEEB3D1B}" type="slidenum">
              <a:rPr lang="en-US" sz="200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17</a:t>
            </a:fld>
            <a:endParaRPr lang="en-US" sz="20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736A04C-E1D3-BED3-EDA7-81507EEC7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53637" y="218014"/>
            <a:ext cx="1700211" cy="54923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80832C2-7761-F720-E6B3-956ADEFFE9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14284" y="6197603"/>
            <a:ext cx="12220575" cy="701180"/>
          </a:xfrm>
          <a:prstGeom prst="rect">
            <a:avLst/>
          </a:prstGeom>
        </p:spPr>
      </p:pic>
      <p:sp>
        <p:nvSpPr>
          <p:cNvPr id="32" name="Номер слайда 44">
            <a:extLst>
              <a:ext uri="{FF2B5EF4-FFF2-40B4-BE49-F238E27FC236}">
                <a16:creationId xmlns:a16="http://schemas.microsoft.com/office/drawing/2014/main" xmlns="" id="{3C6EB1C6-A7DC-0A1D-4B45-EC5BB972216A}"/>
              </a:ext>
            </a:extLst>
          </p:cNvPr>
          <p:cNvSpPr txBox="1">
            <a:spLocks/>
          </p:cNvSpPr>
          <p:nvPr/>
        </p:nvSpPr>
        <p:spPr>
          <a:xfrm>
            <a:off x="11220454" y="6356352"/>
            <a:ext cx="9653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10">
              <a:defRPr/>
            </a:pPr>
            <a:fld id="{544501B5-3382-4675-85FB-44706BBCC97F}" type="slidenum">
              <a:rPr lang="ru-RU" sz="2400">
                <a:solidFill>
                  <a:prstClr val="white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 defTabSz="1219110">
                <a:defRPr/>
              </a:pPr>
              <a:t>17</a:t>
            </a:fld>
            <a:endParaRPr lang="ru-RU" sz="2400" dirty="0">
              <a:solidFill>
                <a:prstClr val="white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736535" y="975115"/>
            <a:ext cx="8718936" cy="1365055"/>
            <a:chOff x="0" y="-9662"/>
            <a:chExt cx="5540467" cy="190939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0" y="155844"/>
              <a:ext cx="5540467" cy="1526400"/>
            </a:xfrm>
            <a:prstGeom prst="rect">
              <a:avLst/>
            </a:prstGeom>
            <a:solidFill>
              <a:srgbClr val="2B328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0" y="-9662"/>
              <a:ext cx="5540467" cy="19093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Частые дубляжи заявок </a:t>
              </a:r>
              <a:r>
                <a:rPr lang="ru-RU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на услугу без </a:t>
              </a:r>
              <a:r>
                <a:rPr lang="ru-RU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возможности закрыть самостоятельно или взять в </a:t>
              </a:r>
              <a:r>
                <a:rPr lang="ru-RU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работу.</a:t>
              </a:r>
              <a:endParaRPr lang="ru-RU" b="1" kern="120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784732" y="3885413"/>
            <a:ext cx="6825994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По информации службы </a:t>
            </a:r>
            <a:r>
              <a:rPr lang="ru-RU" sz="2000" dirty="0" err="1" smtClean="0"/>
              <a:t>тех.поддержки</a:t>
            </a:r>
            <a:r>
              <a:rPr lang="ru-RU" sz="2000" dirty="0" smtClean="0"/>
              <a:t> АИС «</a:t>
            </a:r>
            <a:r>
              <a:rPr lang="ru-RU" sz="2000" dirty="0" err="1" smtClean="0"/>
              <a:t>Межвед</a:t>
            </a:r>
            <a:r>
              <a:rPr lang="ru-RU" sz="2000" dirty="0" smtClean="0"/>
              <a:t> ЛО» данная проблема носила локальный характер.</a:t>
            </a:r>
          </a:p>
          <a:p>
            <a:pPr algn="ctr"/>
            <a:r>
              <a:rPr lang="ru-RU" sz="2000" dirty="0" smtClean="0"/>
              <a:t>В настоящее время проблема не фиксируется.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2104" y="232915"/>
            <a:ext cx="865646" cy="83099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15</a:t>
            </a:r>
            <a:endParaRPr lang="ru-RU" sz="4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638855" y="2828985"/>
            <a:ext cx="5800419" cy="400110"/>
          </a:xfrm>
          <a:prstGeom prst="rect">
            <a:avLst/>
          </a:prstGeom>
          <a:solidFill>
            <a:srgbClr val="42A6F8"/>
          </a:soli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Авторы </a:t>
            </a:r>
            <a:r>
              <a:rPr lang="ru-RU" sz="2000" b="1" dirty="0"/>
              <a:t>вопроса</a:t>
            </a:r>
            <a:r>
              <a:rPr lang="ru-RU" sz="2000" b="1" dirty="0" smtClean="0"/>
              <a:t>: </a:t>
            </a:r>
            <a:r>
              <a:rPr lang="ru-RU" sz="2000" dirty="0" err="1" smtClean="0"/>
              <a:t>Лужский</a:t>
            </a:r>
            <a:r>
              <a:rPr lang="ru-RU" sz="2000" dirty="0" smtClean="0"/>
              <a:t> МР, </a:t>
            </a:r>
            <a:r>
              <a:rPr lang="ru-RU" sz="2000" dirty="0" err="1" smtClean="0"/>
              <a:t>Приозерский</a:t>
            </a:r>
            <a:r>
              <a:rPr lang="ru-RU" sz="2000" dirty="0" smtClean="0"/>
              <a:t> МР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4506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DE6A48A-E61F-CDDF-FA90-C8BC88EA8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2161" y="6409516"/>
            <a:ext cx="723015" cy="365125"/>
          </a:xfrm>
        </p:spPr>
        <p:txBody>
          <a:bodyPr/>
          <a:lstStyle/>
          <a:p>
            <a:pPr>
              <a:defRPr/>
            </a:pPr>
            <a:fld id="{70C38C08-47C7-4847-B0BE-B9D8DEEB3D1B}" type="slidenum">
              <a:rPr lang="en-US" sz="200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18</a:t>
            </a:fld>
            <a:endParaRPr lang="en-US" sz="20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736A04C-E1D3-BED3-EDA7-81507EEC7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53637" y="218014"/>
            <a:ext cx="1700211" cy="54923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80832C2-7761-F720-E6B3-956ADEFFE9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14284" y="6197603"/>
            <a:ext cx="12220575" cy="701180"/>
          </a:xfrm>
          <a:prstGeom prst="rect">
            <a:avLst/>
          </a:prstGeom>
        </p:spPr>
      </p:pic>
      <p:sp>
        <p:nvSpPr>
          <p:cNvPr id="32" name="Номер слайда 44">
            <a:extLst>
              <a:ext uri="{FF2B5EF4-FFF2-40B4-BE49-F238E27FC236}">
                <a16:creationId xmlns:a16="http://schemas.microsoft.com/office/drawing/2014/main" xmlns="" id="{3C6EB1C6-A7DC-0A1D-4B45-EC5BB972216A}"/>
              </a:ext>
            </a:extLst>
          </p:cNvPr>
          <p:cNvSpPr txBox="1">
            <a:spLocks/>
          </p:cNvSpPr>
          <p:nvPr/>
        </p:nvSpPr>
        <p:spPr>
          <a:xfrm>
            <a:off x="11220454" y="6356352"/>
            <a:ext cx="9653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10">
              <a:defRPr/>
            </a:pPr>
            <a:fld id="{544501B5-3382-4675-85FB-44706BBCC97F}" type="slidenum">
              <a:rPr lang="ru-RU" sz="2400">
                <a:solidFill>
                  <a:prstClr val="white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 defTabSz="1219110">
                <a:defRPr/>
              </a:pPr>
              <a:t>18</a:t>
            </a:fld>
            <a:endParaRPr lang="ru-RU" sz="2400" dirty="0">
              <a:solidFill>
                <a:prstClr val="white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736535" y="975115"/>
            <a:ext cx="8718936" cy="1365055"/>
            <a:chOff x="0" y="-9662"/>
            <a:chExt cx="5540467" cy="190939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0" y="155844"/>
              <a:ext cx="5540467" cy="1526400"/>
            </a:xfrm>
            <a:prstGeom prst="rect">
              <a:avLst/>
            </a:prstGeom>
            <a:solidFill>
              <a:srgbClr val="2B328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0" y="-9662"/>
              <a:ext cx="5540467" cy="19093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У</a:t>
              </a:r>
              <a:r>
                <a:rPr lang="ru-RU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частились </a:t>
              </a:r>
              <a:r>
                <a:rPr lang="ru-RU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случаи, когда сотрудники МФЦ не видят и не могут скачать ответы по </a:t>
              </a:r>
              <a:r>
                <a:rPr lang="ru-RU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услугам.</a:t>
              </a:r>
              <a:endParaRPr lang="ru-RU" b="1" kern="120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855444" y="3494101"/>
            <a:ext cx="8686348" cy="193899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Обеспечено взаимодействие между подрядчиками АИС «</a:t>
            </a:r>
            <a:r>
              <a:rPr lang="ru-RU" sz="2000" dirty="0" err="1" smtClean="0"/>
              <a:t>Межвед</a:t>
            </a:r>
            <a:r>
              <a:rPr lang="ru-RU" sz="2000" dirty="0" smtClean="0"/>
              <a:t> ЛО» и АИС «МФЦ» для минимизации ошибок при осуществлении межведомственного электронного взаимодействия.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Сотрудникам </a:t>
            </a:r>
            <a:r>
              <a:rPr lang="ru-RU" sz="2000" dirty="0"/>
              <a:t>МФЦ необходимо </a:t>
            </a:r>
            <a:r>
              <a:rPr lang="ru-RU" sz="2000" dirty="0" smtClean="0"/>
              <a:t>информировать о некорректной передаче документов  подрядчику</a:t>
            </a:r>
            <a:r>
              <a:rPr lang="ru-RU" sz="2000" dirty="0"/>
              <a:t>, обеспечивающему сопровождение </a:t>
            </a:r>
            <a:r>
              <a:rPr lang="ru-RU" sz="2000" dirty="0" smtClean="0"/>
              <a:t>АИС «МФЦ».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2104" y="232915"/>
            <a:ext cx="865646" cy="83099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16</a:t>
            </a:r>
            <a:endParaRPr lang="ru-RU" sz="4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37636" y="2524185"/>
            <a:ext cx="5592064" cy="400110"/>
          </a:xfrm>
          <a:prstGeom prst="rect">
            <a:avLst/>
          </a:prstGeom>
          <a:solidFill>
            <a:srgbClr val="42A6F8"/>
          </a:soli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Авторы </a:t>
            </a:r>
            <a:r>
              <a:rPr lang="ru-RU" sz="2000" b="1" dirty="0"/>
              <a:t>вопроса</a:t>
            </a:r>
            <a:r>
              <a:rPr lang="ru-RU" sz="2000" b="1" dirty="0" smtClean="0"/>
              <a:t>: </a:t>
            </a:r>
            <a:r>
              <a:rPr lang="ru-RU" sz="2000" dirty="0" err="1" smtClean="0"/>
              <a:t>Лужский</a:t>
            </a:r>
            <a:r>
              <a:rPr lang="ru-RU" sz="2000" dirty="0" smtClean="0"/>
              <a:t> МР, </a:t>
            </a:r>
            <a:r>
              <a:rPr lang="ru-RU" sz="2000" dirty="0" err="1" smtClean="0"/>
              <a:t>Приозерский</a:t>
            </a:r>
            <a:r>
              <a:rPr lang="ru-RU" sz="2000" dirty="0" smtClean="0"/>
              <a:t> МР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3911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DE6A48A-E61F-CDDF-FA90-C8BC88EA8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2161" y="6409516"/>
            <a:ext cx="723015" cy="365125"/>
          </a:xfrm>
        </p:spPr>
        <p:txBody>
          <a:bodyPr/>
          <a:lstStyle/>
          <a:p>
            <a:pPr>
              <a:defRPr/>
            </a:pPr>
            <a:fld id="{70C38C08-47C7-4847-B0BE-B9D8DEEB3D1B}" type="slidenum">
              <a:rPr lang="en-US" sz="200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19</a:t>
            </a:fld>
            <a:endParaRPr lang="en-US" sz="20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736A04C-E1D3-BED3-EDA7-81507EEC7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53637" y="218014"/>
            <a:ext cx="1700211" cy="54923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80832C2-7761-F720-E6B3-956ADEFFE9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14284" y="6197603"/>
            <a:ext cx="12220575" cy="701180"/>
          </a:xfrm>
          <a:prstGeom prst="rect">
            <a:avLst/>
          </a:prstGeom>
        </p:spPr>
      </p:pic>
      <p:sp>
        <p:nvSpPr>
          <p:cNvPr id="32" name="Номер слайда 44">
            <a:extLst>
              <a:ext uri="{FF2B5EF4-FFF2-40B4-BE49-F238E27FC236}">
                <a16:creationId xmlns:a16="http://schemas.microsoft.com/office/drawing/2014/main" xmlns="" id="{3C6EB1C6-A7DC-0A1D-4B45-EC5BB972216A}"/>
              </a:ext>
            </a:extLst>
          </p:cNvPr>
          <p:cNvSpPr txBox="1">
            <a:spLocks/>
          </p:cNvSpPr>
          <p:nvPr/>
        </p:nvSpPr>
        <p:spPr>
          <a:xfrm>
            <a:off x="11220454" y="6356352"/>
            <a:ext cx="9653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10">
              <a:defRPr/>
            </a:pPr>
            <a:fld id="{544501B5-3382-4675-85FB-44706BBCC97F}" type="slidenum">
              <a:rPr lang="ru-RU" sz="2400">
                <a:solidFill>
                  <a:prstClr val="white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 defTabSz="1219110">
                <a:defRPr/>
              </a:pPr>
              <a:t>19</a:t>
            </a:fld>
            <a:endParaRPr lang="ru-RU" sz="2400" dirty="0">
              <a:solidFill>
                <a:prstClr val="white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736535" y="975115"/>
            <a:ext cx="8718936" cy="1365055"/>
            <a:chOff x="0" y="-9662"/>
            <a:chExt cx="5540467" cy="190939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0" y="155844"/>
              <a:ext cx="5540467" cy="1526400"/>
            </a:xfrm>
            <a:prstGeom prst="rect">
              <a:avLst/>
            </a:prstGeom>
            <a:solidFill>
              <a:srgbClr val="2B328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0" y="-9662"/>
              <a:ext cx="5540467" cy="19093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Не </a:t>
              </a:r>
              <a:r>
                <a:rPr lang="ru-RU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работает функция «получение по электронной почте» ответа по услуге (ранее заявители получали ответ</a:t>
              </a:r>
              <a:r>
                <a:rPr lang="ru-RU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).</a:t>
              </a:r>
              <a:endParaRPr lang="ru-RU" b="1" kern="120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855444" y="3817895"/>
            <a:ext cx="8686348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Для проверки корректности </a:t>
            </a:r>
            <a:r>
              <a:rPr lang="ru-RU" sz="2000" dirty="0" smtClean="0"/>
              <a:t>функционала </a:t>
            </a:r>
            <a:r>
              <a:rPr lang="ru-RU" sz="2000" dirty="0"/>
              <a:t>необходимо направить </a:t>
            </a:r>
            <a:r>
              <a:rPr lang="ru-RU" sz="2000" dirty="0" smtClean="0"/>
              <a:t>обращение в </a:t>
            </a:r>
            <a:r>
              <a:rPr lang="ru-RU" sz="2000" dirty="0" err="1"/>
              <a:t>тех.поддержку</a:t>
            </a:r>
            <a:r>
              <a:rPr lang="ru-RU" sz="2000" dirty="0"/>
              <a:t> АИС «</a:t>
            </a:r>
            <a:r>
              <a:rPr lang="ru-RU" sz="2000" dirty="0" err="1"/>
              <a:t>Межвед</a:t>
            </a:r>
            <a:r>
              <a:rPr lang="ru-RU" sz="2000" dirty="0"/>
              <a:t> ЛО</a:t>
            </a:r>
            <a:r>
              <a:rPr lang="ru-RU" sz="2000" dirty="0" smtClean="0"/>
              <a:t>».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2104" y="232915"/>
            <a:ext cx="865646" cy="83099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17</a:t>
            </a:r>
            <a:endParaRPr lang="ru-RU" sz="4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37635" y="2524185"/>
            <a:ext cx="5563489" cy="400110"/>
          </a:xfrm>
          <a:prstGeom prst="rect">
            <a:avLst/>
          </a:prstGeom>
          <a:solidFill>
            <a:srgbClr val="42A6F8"/>
          </a:soli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Авторы </a:t>
            </a:r>
            <a:r>
              <a:rPr lang="ru-RU" sz="2000" b="1" dirty="0"/>
              <a:t>вопроса</a:t>
            </a:r>
            <a:r>
              <a:rPr lang="ru-RU" sz="2000" b="1" dirty="0" smtClean="0"/>
              <a:t>: </a:t>
            </a:r>
            <a:r>
              <a:rPr lang="ru-RU" sz="2000" dirty="0" err="1" smtClean="0"/>
              <a:t>Лужский</a:t>
            </a:r>
            <a:r>
              <a:rPr lang="ru-RU" sz="2000" dirty="0" smtClean="0"/>
              <a:t> МР, </a:t>
            </a:r>
            <a:r>
              <a:rPr lang="ru-RU" sz="2000" dirty="0" err="1" smtClean="0"/>
              <a:t>Приозерский</a:t>
            </a:r>
            <a:r>
              <a:rPr lang="ru-RU" sz="2000" dirty="0" smtClean="0"/>
              <a:t> МР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6047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1928" y="616458"/>
            <a:ext cx="4087478" cy="768085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2B328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Формат семинара</a:t>
            </a:r>
            <a:endParaRPr lang="ru-RU" sz="2800" b="1" dirty="0">
              <a:solidFill>
                <a:srgbClr val="2B328A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736A04C-E1D3-BED3-EDA7-81507EEC7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53637" y="341840"/>
            <a:ext cx="1700211" cy="54923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80832C2-7761-F720-E6B3-956ADEFFE9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14284" y="6197603"/>
            <a:ext cx="12220575" cy="701180"/>
          </a:xfrm>
          <a:prstGeom prst="rect">
            <a:avLst/>
          </a:prstGeom>
        </p:spPr>
      </p:pic>
      <p:sp>
        <p:nvSpPr>
          <p:cNvPr id="10" name="Номер слайда 44">
            <a:extLst>
              <a:ext uri="{FF2B5EF4-FFF2-40B4-BE49-F238E27FC236}">
                <a16:creationId xmlns:a16="http://schemas.microsoft.com/office/drawing/2014/main" xmlns="" id="{3C6EB1C6-A7DC-0A1D-4B45-EC5BB972216A}"/>
              </a:ext>
            </a:extLst>
          </p:cNvPr>
          <p:cNvSpPr txBox="1">
            <a:spLocks/>
          </p:cNvSpPr>
          <p:nvPr/>
        </p:nvSpPr>
        <p:spPr>
          <a:xfrm>
            <a:off x="11220454" y="6356352"/>
            <a:ext cx="9653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10">
              <a:defRPr/>
            </a:pPr>
            <a:fld id="{544501B5-3382-4675-85FB-44706BBCC97F}" type="slidenum">
              <a:rPr lang="ru-RU" sz="2400">
                <a:solidFill>
                  <a:prstClr val="white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 defTabSz="1219110">
                <a:defRPr/>
              </a:pPr>
              <a:t>2</a:t>
            </a:fld>
            <a:endParaRPr lang="ru-RU" sz="2400" dirty="0">
              <a:solidFill>
                <a:prstClr val="white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pic>
        <p:nvPicPr>
          <p:cNvPr id="1026" name="Picture 2" descr="https://xn--02-kmc.xn--80aafey1amqq.xn--d1acj3b/images/blogimage/post/682d8c1a7f84b01c3a7f0775bc0d7f1a_bi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8" y="1954212"/>
            <a:ext cx="428625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86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DE6A48A-E61F-CDDF-FA90-C8BC88EA8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2161" y="6409516"/>
            <a:ext cx="723015" cy="365125"/>
          </a:xfrm>
        </p:spPr>
        <p:txBody>
          <a:bodyPr/>
          <a:lstStyle/>
          <a:p>
            <a:pPr>
              <a:defRPr/>
            </a:pPr>
            <a:fld id="{70C38C08-47C7-4847-B0BE-B9D8DEEB3D1B}" type="slidenum">
              <a:rPr lang="en-US" sz="200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20</a:t>
            </a:fld>
            <a:endParaRPr lang="en-US" sz="20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736A04C-E1D3-BED3-EDA7-81507EEC7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53637" y="218014"/>
            <a:ext cx="1700211" cy="54923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80832C2-7761-F720-E6B3-956ADEFFE9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14284" y="6197603"/>
            <a:ext cx="12220575" cy="701180"/>
          </a:xfrm>
          <a:prstGeom prst="rect">
            <a:avLst/>
          </a:prstGeom>
        </p:spPr>
      </p:pic>
      <p:sp>
        <p:nvSpPr>
          <p:cNvPr id="32" name="Номер слайда 44">
            <a:extLst>
              <a:ext uri="{FF2B5EF4-FFF2-40B4-BE49-F238E27FC236}">
                <a16:creationId xmlns:a16="http://schemas.microsoft.com/office/drawing/2014/main" xmlns="" id="{3C6EB1C6-A7DC-0A1D-4B45-EC5BB972216A}"/>
              </a:ext>
            </a:extLst>
          </p:cNvPr>
          <p:cNvSpPr txBox="1">
            <a:spLocks/>
          </p:cNvSpPr>
          <p:nvPr/>
        </p:nvSpPr>
        <p:spPr>
          <a:xfrm>
            <a:off x="11220454" y="6356352"/>
            <a:ext cx="9653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10">
              <a:defRPr/>
            </a:pPr>
            <a:fld id="{544501B5-3382-4675-85FB-44706BBCC97F}" type="slidenum">
              <a:rPr lang="ru-RU" sz="2400">
                <a:solidFill>
                  <a:prstClr val="white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 defTabSz="1219110">
                <a:defRPr/>
              </a:pPr>
              <a:t>20</a:t>
            </a:fld>
            <a:endParaRPr lang="ru-RU" sz="2400" dirty="0">
              <a:solidFill>
                <a:prstClr val="white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736535" y="819627"/>
            <a:ext cx="8718936" cy="1365055"/>
            <a:chOff x="0" y="-9662"/>
            <a:chExt cx="5540467" cy="190939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0" y="155844"/>
              <a:ext cx="5540467" cy="1526400"/>
            </a:xfrm>
            <a:prstGeom prst="rect">
              <a:avLst/>
            </a:prstGeom>
            <a:solidFill>
              <a:srgbClr val="2B328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0" y="-9662"/>
              <a:ext cx="5540467" cy="19093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Не </a:t>
              </a:r>
              <a:r>
                <a:rPr lang="ru-RU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работает межведомственное взаимодействие с Управлением </a:t>
              </a:r>
              <a:r>
                <a:rPr lang="ru-RU" b="1" dirty="0" err="1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Росреестра</a:t>
              </a:r>
              <a:r>
                <a:rPr lang="ru-RU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; при </a:t>
              </a:r>
              <a:r>
                <a:rPr lang="ru-RU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направлении запросов по ФГИС ЕГРН ответ не поступает</a:t>
              </a:r>
              <a:endParaRPr lang="ru-RU" b="1" kern="120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82104" y="232915"/>
            <a:ext cx="865646" cy="83099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18</a:t>
            </a:r>
            <a:endParaRPr lang="ru-RU" sz="4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42682" y="2585638"/>
            <a:ext cx="7782368" cy="400110"/>
          </a:xfrm>
          <a:prstGeom prst="rect">
            <a:avLst/>
          </a:prstGeom>
          <a:solidFill>
            <a:srgbClr val="42A6F8"/>
          </a:soli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Авторы </a:t>
            </a:r>
            <a:r>
              <a:rPr lang="ru-RU" sz="2000" b="1" dirty="0"/>
              <a:t>вопроса</a:t>
            </a:r>
            <a:r>
              <a:rPr lang="ru-RU" sz="2000" b="1" dirty="0" smtClean="0"/>
              <a:t>: </a:t>
            </a:r>
            <a:r>
              <a:rPr lang="ru-RU" sz="2000" dirty="0" err="1" smtClean="0"/>
              <a:t>Лужский</a:t>
            </a:r>
            <a:r>
              <a:rPr lang="ru-RU" sz="2000" dirty="0" smtClean="0"/>
              <a:t> МР, </a:t>
            </a:r>
            <a:r>
              <a:rPr lang="ru-RU" sz="2000" dirty="0" err="1" smtClean="0"/>
              <a:t>Приозерский</a:t>
            </a:r>
            <a:r>
              <a:rPr lang="ru-RU" sz="2000" dirty="0" smtClean="0"/>
              <a:t> МР, </a:t>
            </a:r>
            <a:r>
              <a:rPr lang="ru-RU" sz="2000" dirty="0" err="1" smtClean="0"/>
              <a:t>Сосновоборский</a:t>
            </a:r>
            <a:r>
              <a:rPr lang="ru-RU" sz="2000" dirty="0" smtClean="0"/>
              <a:t> ГО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85043" y="3612076"/>
            <a:ext cx="7498068" cy="213904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Виды сведений </a:t>
            </a:r>
            <a:r>
              <a:rPr lang="ru-RU" dirty="0" smtClean="0"/>
              <a:t>группы «Прием обращений в ФГИС ЕГРН» в настоящее время находятся </a:t>
            </a:r>
            <a:r>
              <a:rPr lang="ru-RU" dirty="0"/>
              <a:t>на </a:t>
            </a:r>
            <a:r>
              <a:rPr lang="ru-RU" dirty="0" smtClean="0"/>
              <a:t>доработке.</a:t>
            </a:r>
          </a:p>
          <a:p>
            <a:pPr algn="ctr"/>
            <a:r>
              <a:rPr lang="ru-RU" dirty="0" smtClean="0"/>
              <a:t> Созданы инциденты в Ситуационном центре </a:t>
            </a:r>
            <a:r>
              <a:rPr lang="ru-RU" dirty="0" err="1" smtClean="0"/>
              <a:t>Минцифры</a:t>
            </a:r>
            <a:r>
              <a:rPr lang="ru-RU" dirty="0" smtClean="0"/>
              <a:t> РФ для установления проблемы.</a:t>
            </a:r>
          </a:p>
          <a:p>
            <a:pPr algn="ctr"/>
            <a:r>
              <a:rPr lang="ru-RU" dirty="0" smtClean="0"/>
              <a:t>Текущий статус: с 17.02.2023 ведется переписка с </a:t>
            </a:r>
            <a:r>
              <a:rPr lang="ru-RU" dirty="0" err="1" smtClean="0"/>
              <a:t>Росреестром</a:t>
            </a:r>
            <a:r>
              <a:rPr lang="ru-RU" dirty="0" smtClean="0"/>
              <a:t> по определению технических мероприятий для последующей доработки АИС «</a:t>
            </a:r>
            <a:r>
              <a:rPr lang="ru-RU" dirty="0" err="1" smtClean="0"/>
              <a:t>Межвед</a:t>
            </a:r>
            <a:r>
              <a:rPr lang="ru-RU" dirty="0" smtClean="0"/>
              <a:t> ЛО».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3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DE6A48A-E61F-CDDF-FA90-C8BC88EA8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2161" y="6409516"/>
            <a:ext cx="723015" cy="365125"/>
          </a:xfrm>
        </p:spPr>
        <p:txBody>
          <a:bodyPr/>
          <a:lstStyle/>
          <a:p>
            <a:pPr>
              <a:defRPr/>
            </a:pPr>
            <a:fld id="{70C38C08-47C7-4847-B0BE-B9D8DEEB3D1B}" type="slidenum">
              <a:rPr lang="en-US" sz="200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21</a:t>
            </a:fld>
            <a:endParaRPr lang="en-US" sz="20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736A04C-E1D3-BED3-EDA7-81507EEC7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53637" y="218014"/>
            <a:ext cx="1700211" cy="54923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80832C2-7761-F720-E6B3-956ADEFFE9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14284" y="6197603"/>
            <a:ext cx="12220575" cy="701180"/>
          </a:xfrm>
          <a:prstGeom prst="rect">
            <a:avLst/>
          </a:prstGeom>
        </p:spPr>
      </p:pic>
      <p:sp>
        <p:nvSpPr>
          <p:cNvPr id="32" name="Номер слайда 44">
            <a:extLst>
              <a:ext uri="{FF2B5EF4-FFF2-40B4-BE49-F238E27FC236}">
                <a16:creationId xmlns:a16="http://schemas.microsoft.com/office/drawing/2014/main" xmlns="" id="{3C6EB1C6-A7DC-0A1D-4B45-EC5BB972216A}"/>
              </a:ext>
            </a:extLst>
          </p:cNvPr>
          <p:cNvSpPr txBox="1">
            <a:spLocks/>
          </p:cNvSpPr>
          <p:nvPr/>
        </p:nvSpPr>
        <p:spPr>
          <a:xfrm>
            <a:off x="11220454" y="6356352"/>
            <a:ext cx="9653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10">
              <a:defRPr/>
            </a:pPr>
            <a:fld id="{544501B5-3382-4675-85FB-44706BBCC97F}" type="slidenum">
              <a:rPr lang="ru-RU" sz="2400">
                <a:solidFill>
                  <a:prstClr val="white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 defTabSz="1219110">
                <a:defRPr/>
              </a:pPr>
              <a:t>21</a:t>
            </a:fld>
            <a:endParaRPr lang="ru-RU" sz="2400" dirty="0">
              <a:solidFill>
                <a:prstClr val="white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736535" y="819627"/>
            <a:ext cx="8718936" cy="1365055"/>
            <a:chOff x="0" y="-9662"/>
            <a:chExt cx="5540467" cy="190939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0" y="155844"/>
              <a:ext cx="5540467" cy="1526400"/>
            </a:xfrm>
            <a:prstGeom prst="rect">
              <a:avLst/>
            </a:prstGeom>
            <a:solidFill>
              <a:srgbClr val="2B328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0" y="-9662"/>
              <a:ext cx="5540467" cy="19093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Предложение установить </a:t>
              </a:r>
              <a:r>
                <a:rPr lang="ru-RU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сроки предоставления ответов до 3 рабочих дней.</a:t>
              </a:r>
              <a:endParaRPr lang="ru-RU" b="1" kern="120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82104" y="232915"/>
            <a:ext cx="865646" cy="83099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19</a:t>
            </a:r>
            <a:endParaRPr lang="ru-RU" sz="4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019108" y="2551901"/>
            <a:ext cx="4324792" cy="400110"/>
          </a:xfrm>
          <a:prstGeom prst="rect">
            <a:avLst/>
          </a:prstGeom>
          <a:solidFill>
            <a:srgbClr val="42A6F8"/>
          </a:soli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Автор </a:t>
            </a:r>
            <a:r>
              <a:rPr lang="ru-RU" sz="2000" b="1" dirty="0"/>
              <a:t>вопроса</a:t>
            </a:r>
            <a:r>
              <a:rPr lang="ru-RU" sz="2000" b="1" dirty="0" smtClean="0"/>
              <a:t>: </a:t>
            </a:r>
            <a:r>
              <a:rPr lang="ru-RU" sz="2000" dirty="0" err="1"/>
              <a:t>Тосненский</a:t>
            </a:r>
            <a:r>
              <a:rPr lang="ru-RU" sz="2000" dirty="0"/>
              <a:t> </a:t>
            </a:r>
            <a:r>
              <a:rPr lang="ru-RU" sz="2000" dirty="0" smtClean="0"/>
              <a:t>МР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88050" y="3557027"/>
            <a:ext cx="9215905" cy="193899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180975" indent="-180975" algn="just">
              <a:buFont typeface="+mj-lt"/>
              <a:buAutoNum type="arabicPeriod"/>
            </a:pPr>
            <a:r>
              <a:rPr lang="ru-RU" sz="2000" dirty="0"/>
              <a:t>В соответствии с 210-ФЗ срок ответа на межведомственный запрос посредством СМЭВ составляет </a:t>
            </a:r>
            <a:r>
              <a:rPr lang="ru-RU" sz="2000" b="1" dirty="0"/>
              <a:t>5 рабочих дней</a:t>
            </a:r>
            <a:r>
              <a:rPr lang="ru-RU" sz="2000" dirty="0"/>
              <a:t>, начиная со следующего дня после получения запроса федеральным </a:t>
            </a:r>
            <a:r>
              <a:rPr lang="ru-RU" sz="2000" dirty="0" smtClean="0"/>
              <a:t>ведомством.</a:t>
            </a:r>
          </a:p>
          <a:p>
            <a:pPr marL="180975" indent="-180975" algn="just">
              <a:buFont typeface="+mj-lt"/>
              <a:buAutoNum type="arabicPeriod"/>
            </a:pPr>
            <a:r>
              <a:rPr lang="ru-RU" sz="2000" dirty="0" smtClean="0"/>
              <a:t>В </a:t>
            </a:r>
            <a:r>
              <a:rPr lang="ru-RU" sz="2000" dirty="0"/>
              <a:t>рамках взаимодействия по </a:t>
            </a:r>
            <a:r>
              <a:rPr lang="ru-RU" sz="2000" dirty="0" smtClean="0"/>
              <a:t>обмену </a:t>
            </a:r>
            <a:r>
              <a:rPr lang="ru-RU" sz="2000" u="sng" dirty="0" smtClean="0"/>
              <a:t>региональными сведениям</a:t>
            </a:r>
            <a:r>
              <a:rPr lang="ru-RU" sz="2000" dirty="0" smtClean="0"/>
              <a:t> </a:t>
            </a:r>
            <a:r>
              <a:rPr lang="ru-RU" sz="2000" dirty="0"/>
              <a:t>срок менее 5 дней</a:t>
            </a:r>
            <a:r>
              <a:rPr lang="ru-RU" sz="2000" b="1" dirty="0"/>
              <a:t> </a:t>
            </a:r>
            <a:r>
              <a:rPr lang="ru-RU" sz="2000" dirty="0"/>
              <a:t>может соблюдаться при заключении соглашения между органами власти в рамках информационного взаимодействия.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12358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DE6A48A-E61F-CDDF-FA90-C8BC88EA8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2161" y="6409516"/>
            <a:ext cx="723015" cy="365125"/>
          </a:xfrm>
        </p:spPr>
        <p:txBody>
          <a:bodyPr/>
          <a:lstStyle/>
          <a:p>
            <a:pPr>
              <a:defRPr/>
            </a:pPr>
            <a:fld id="{70C38C08-47C7-4847-B0BE-B9D8DEEB3D1B}" type="slidenum">
              <a:rPr lang="en-US" sz="200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22</a:t>
            </a:fld>
            <a:endParaRPr lang="en-US" sz="20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736A04C-E1D3-BED3-EDA7-81507EEC7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53637" y="218014"/>
            <a:ext cx="1700211" cy="54923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80832C2-7761-F720-E6B3-956ADEFFE9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14284" y="6197603"/>
            <a:ext cx="12220575" cy="701180"/>
          </a:xfrm>
          <a:prstGeom prst="rect">
            <a:avLst/>
          </a:prstGeom>
        </p:spPr>
      </p:pic>
      <p:sp>
        <p:nvSpPr>
          <p:cNvPr id="32" name="Номер слайда 44">
            <a:extLst>
              <a:ext uri="{FF2B5EF4-FFF2-40B4-BE49-F238E27FC236}">
                <a16:creationId xmlns:a16="http://schemas.microsoft.com/office/drawing/2014/main" xmlns="" id="{3C6EB1C6-A7DC-0A1D-4B45-EC5BB972216A}"/>
              </a:ext>
            </a:extLst>
          </p:cNvPr>
          <p:cNvSpPr txBox="1">
            <a:spLocks/>
          </p:cNvSpPr>
          <p:nvPr/>
        </p:nvSpPr>
        <p:spPr>
          <a:xfrm>
            <a:off x="11220454" y="6356352"/>
            <a:ext cx="9653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10">
              <a:defRPr/>
            </a:pPr>
            <a:fld id="{544501B5-3382-4675-85FB-44706BBCC97F}" type="slidenum">
              <a:rPr lang="ru-RU" sz="2400">
                <a:solidFill>
                  <a:prstClr val="white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 defTabSz="1219110">
                <a:defRPr/>
              </a:pPr>
              <a:t>22</a:t>
            </a:fld>
            <a:endParaRPr lang="ru-RU" sz="2400" dirty="0">
              <a:solidFill>
                <a:prstClr val="white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736535" y="819627"/>
            <a:ext cx="8718936" cy="1365055"/>
            <a:chOff x="0" y="-9662"/>
            <a:chExt cx="5540467" cy="190939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0" y="155844"/>
              <a:ext cx="5540467" cy="1526400"/>
            </a:xfrm>
            <a:prstGeom prst="rect">
              <a:avLst/>
            </a:prstGeom>
            <a:solidFill>
              <a:srgbClr val="2B328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0" y="-9662"/>
              <a:ext cx="5540467" cy="19093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Возможна ли работа в данной системе с общественными физкультурно-спортивными организациями (региональные и местные спортивные федерации по видам спорта).</a:t>
              </a:r>
              <a:endParaRPr lang="ru-RU" b="1" kern="120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82104" y="232915"/>
            <a:ext cx="865646" cy="83099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20</a:t>
            </a:r>
            <a:endParaRPr lang="ru-RU" sz="4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019108" y="2551901"/>
            <a:ext cx="4324792" cy="400110"/>
          </a:xfrm>
          <a:prstGeom prst="rect">
            <a:avLst/>
          </a:prstGeom>
          <a:solidFill>
            <a:srgbClr val="42A6F8"/>
          </a:soli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Автор </a:t>
            </a:r>
            <a:r>
              <a:rPr lang="ru-RU" sz="2000" b="1" dirty="0"/>
              <a:t>вопроса</a:t>
            </a:r>
            <a:r>
              <a:rPr lang="ru-RU" sz="2000" b="1" dirty="0" smtClean="0"/>
              <a:t>: </a:t>
            </a:r>
            <a:r>
              <a:rPr lang="ru-RU" sz="2000" dirty="0" err="1"/>
              <a:t>Тосненский</a:t>
            </a:r>
            <a:r>
              <a:rPr lang="ru-RU" sz="2000" dirty="0"/>
              <a:t> </a:t>
            </a:r>
            <a:r>
              <a:rPr lang="ru-RU" sz="2000" dirty="0" smtClean="0"/>
              <a:t>МР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40933" y="3354331"/>
            <a:ext cx="10081141" cy="255454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 соответствии с постановлением Правительства </a:t>
            </a:r>
            <a:r>
              <a:rPr lang="ru-RU" sz="2000" dirty="0" smtClean="0"/>
              <a:t>Ленинградской области </a:t>
            </a:r>
            <a:r>
              <a:rPr lang="ru-RU" sz="2000" dirty="0"/>
              <a:t>от 29 декабря 2012 г. N </a:t>
            </a:r>
            <a:r>
              <a:rPr lang="ru-RU" sz="2000" dirty="0" smtClean="0"/>
              <a:t>452 </a:t>
            </a:r>
            <a:r>
              <a:rPr lang="ru-RU" sz="2000" b="1" dirty="0" smtClean="0"/>
              <a:t>участниками региональной СМЭВ </a:t>
            </a:r>
            <a:r>
              <a:rPr lang="ru-RU" sz="2000" b="1" dirty="0"/>
              <a:t>Ленинградской области </a:t>
            </a:r>
            <a:r>
              <a:rPr lang="ru-RU" sz="2000" dirty="0" smtClean="0"/>
              <a:t>являются: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000" dirty="0" smtClean="0"/>
              <a:t>органы </a:t>
            </a:r>
            <a:r>
              <a:rPr lang="ru-RU" sz="2000" dirty="0"/>
              <a:t>исполнительной власти Ленинградской области;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000" dirty="0" smtClean="0"/>
              <a:t>органы </a:t>
            </a:r>
            <a:r>
              <a:rPr lang="ru-RU" sz="2000" dirty="0"/>
              <a:t>местного </a:t>
            </a:r>
            <a:r>
              <a:rPr lang="ru-RU" sz="2000" dirty="0" smtClean="0"/>
              <a:t>самоуправления;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000" dirty="0" smtClean="0"/>
              <a:t>организации</a:t>
            </a:r>
            <a:r>
              <a:rPr lang="ru-RU" sz="2000" dirty="0"/>
              <a:t>, участвующие в предоставлении государственных и муниципальных услуг;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000" dirty="0" smtClean="0"/>
              <a:t>МФЦ</a:t>
            </a:r>
            <a:r>
              <a:rPr lang="ru-RU" sz="2000" dirty="0"/>
              <a:t>;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000" dirty="0" smtClean="0"/>
              <a:t>государственные </a:t>
            </a:r>
            <a:r>
              <a:rPr lang="ru-RU" sz="2000" dirty="0"/>
              <a:t>и муниципальные учреждения, а также органы и организации,  исполняющие государственные и муниципальные функции.</a:t>
            </a:r>
          </a:p>
        </p:txBody>
      </p:sp>
    </p:spTree>
    <p:extLst>
      <p:ext uri="{BB962C8B-B14F-4D97-AF65-F5344CB8AC3E}">
        <p14:creationId xmlns:p14="http://schemas.microsoft.com/office/powerpoint/2010/main" val="165017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DE6A48A-E61F-CDDF-FA90-C8BC88EA8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2161" y="6409516"/>
            <a:ext cx="723015" cy="365125"/>
          </a:xfrm>
        </p:spPr>
        <p:txBody>
          <a:bodyPr/>
          <a:lstStyle/>
          <a:p>
            <a:pPr>
              <a:defRPr/>
            </a:pPr>
            <a:fld id="{70C38C08-47C7-4847-B0BE-B9D8DEEB3D1B}" type="slidenum">
              <a:rPr lang="en-US" sz="200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23</a:t>
            </a:fld>
            <a:endParaRPr lang="en-US" sz="20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736A04C-E1D3-BED3-EDA7-81507EEC7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53637" y="218014"/>
            <a:ext cx="1700211" cy="54923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80832C2-7761-F720-E6B3-956ADEFFE9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14284" y="6197603"/>
            <a:ext cx="12220575" cy="701180"/>
          </a:xfrm>
          <a:prstGeom prst="rect">
            <a:avLst/>
          </a:prstGeom>
        </p:spPr>
      </p:pic>
      <p:sp>
        <p:nvSpPr>
          <p:cNvPr id="32" name="Номер слайда 44">
            <a:extLst>
              <a:ext uri="{FF2B5EF4-FFF2-40B4-BE49-F238E27FC236}">
                <a16:creationId xmlns:a16="http://schemas.microsoft.com/office/drawing/2014/main" xmlns="" id="{3C6EB1C6-A7DC-0A1D-4B45-EC5BB972216A}"/>
              </a:ext>
            </a:extLst>
          </p:cNvPr>
          <p:cNvSpPr txBox="1">
            <a:spLocks/>
          </p:cNvSpPr>
          <p:nvPr/>
        </p:nvSpPr>
        <p:spPr>
          <a:xfrm>
            <a:off x="11220454" y="6356352"/>
            <a:ext cx="9653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10">
              <a:defRPr/>
            </a:pPr>
            <a:fld id="{544501B5-3382-4675-85FB-44706BBCC97F}" type="slidenum">
              <a:rPr lang="ru-RU" sz="2400">
                <a:solidFill>
                  <a:prstClr val="white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 defTabSz="1219110">
                <a:defRPr/>
              </a:pPr>
              <a:t>23</a:t>
            </a:fld>
            <a:endParaRPr lang="ru-RU" sz="2400" dirty="0">
              <a:solidFill>
                <a:prstClr val="white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736534" y="819627"/>
            <a:ext cx="8874315" cy="1365055"/>
            <a:chOff x="0" y="-9662"/>
            <a:chExt cx="5540467" cy="190939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0" y="155844"/>
              <a:ext cx="5540467" cy="1526400"/>
            </a:xfrm>
            <a:prstGeom prst="rect">
              <a:avLst/>
            </a:prstGeom>
            <a:solidFill>
              <a:srgbClr val="2B328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0" y="-9662"/>
              <a:ext cx="5540467" cy="19093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При запросе </a:t>
              </a:r>
              <a:r>
                <a:rPr lang="ru-RU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сведений </a:t>
              </a:r>
              <a:r>
                <a:rPr lang="ru-RU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через СМЭВ </a:t>
              </a:r>
              <a:r>
                <a:rPr lang="ru-RU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приходит ошибка: </a:t>
              </a:r>
              <a:r>
                <a:rPr lang="ru-RU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SMEV-403: бизнес данные сообщения не соответствуют виду сведений. Что это значит и что надо делать, чтобы получать корректные ответы?</a:t>
              </a:r>
              <a:endParaRPr lang="ru-RU" b="1" kern="120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82104" y="232915"/>
            <a:ext cx="865646" cy="83099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21</a:t>
            </a:r>
            <a:endParaRPr lang="ru-RU" sz="4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14269" y="2550009"/>
            <a:ext cx="5534468" cy="707886"/>
          </a:xfrm>
          <a:prstGeom prst="rect">
            <a:avLst/>
          </a:prstGeom>
          <a:solidFill>
            <a:srgbClr val="42A6F8"/>
          </a:soli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Автор </a:t>
            </a:r>
            <a:r>
              <a:rPr lang="ru-RU" sz="2000" b="1" dirty="0"/>
              <a:t>вопроса</a:t>
            </a:r>
            <a:r>
              <a:rPr lang="ru-RU" sz="2000" b="1" dirty="0" smtClean="0"/>
              <a:t>: </a:t>
            </a:r>
            <a:r>
              <a:rPr lang="ru-RU" sz="2000" dirty="0" err="1" smtClean="0"/>
              <a:t>Красноборское</a:t>
            </a:r>
            <a:r>
              <a:rPr lang="ru-RU" sz="2000" dirty="0" smtClean="0"/>
              <a:t> городское поселение </a:t>
            </a:r>
            <a:r>
              <a:rPr lang="ru-RU" sz="2000" dirty="0" err="1" smtClean="0"/>
              <a:t>Тосненского</a:t>
            </a:r>
            <a:r>
              <a:rPr lang="ru-RU" sz="2000" dirty="0" smtClean="0"/>
              <a:t> МР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13813" y="3849631"/>
            <a:ext cx="9510255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Необходимо сообщать в </a:t>
            </a:r>
            <a:r>
              <a:rPr lang="ru-RU" sz="2000" dirty="0" err="1"/>
              <a:t>тех.поддержку</a:t>
            </a:r>
            <a:r>
              <a:rPr lang="ru-RU" sz="2000" dirty="0"/>
              <a:t> АИС «</a:t>
            </a:r>
            <a:r>
              <a:rPr lang="ru-RU" sz="2000" dirty="0" err="1"/>
              <a:t>Межвед</a:t>
            </a:r>
            <a:r>
              <a:rPr lang="ru-RU" sz="2000" dirty="0"/>
              <a:t> ЛО» номера сформированных запросов для проверки их обработки и выявления причин ошибки.</a:t>
            </a:r>
          </a:p>
        </p:txBody>
      </p:sp>
    </p:spTree>
    <p:extLst>
      <p:ext uri="{BB962C8B-B14F-4D97-AF65-F5344CB8AC3E}">
        <p14:creationId xmlns:p14="http://schemas.microsoft.com/office/powerpoint/2010/main" val="115242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DE6A48A-E61F-CDDF-FA90-C8BC88EA8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2161" y="6409516"/>
            <a:ext cx="723015" cy="365125"/>
          </a:xfrm>
        </p:spPr>
        <p:txBody>
          <a:bodyPr/>
          <a:lstStyle/>
          <a:p>
            <a:pPr>
              <a:defRPr/>
            </a:pPr>
            <a:fld id="{70C38C08-47C7-4847-B0BE-B9D8DEEB3D1B}" type="slidenum">
              <a:rPr lang="en-US" sz="200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24</a:t>
            </a:fld>
            <a:endParaRPr lang="en-US" sz="20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736A04C-E1D3-BED3-EDA7-81507EEC7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53637" y="218014"/>
            <a:ext cx="1700211" cy="54923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80832C2-7761-F720-E6B3-956ADEFFE9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14284" y="6197603"/>
            <a:ext cx="12220575" cy="701180"/>
          </a:xfrm>
          <a:prstGeom prst="rect">
            <a:avLst/>
          </a:prstGeom>
        </p:spPr>
      </p:pic>
      <p:sp>
        <p:nvSpPr>
          <p:cNvPr id="32" name="Номер слайда 44">
            <a:extLst>
              <a:ext uri="{FF2B5EF4-FFF2-40B4-BE49-F238E27FC236}">
                <a16:creationId xmlns:a16="http://schemas.microsoft.com/office/drawing/2014/main" xmlns="" id="{3C6EB1C6-A7DC-0A1D-4B45-EC5BB972216A}"/>
              </a:ext>
            </a:extLst>
          </p:cNvPr>
          <p:cNvSpPr txBox="1">
            <a:spLocks/>
          </p:cNvSpPr>
          <p:nvPr/>
        </p:nvSpPr>
        <p:spPr>
          <a:xfrm>
            <a:off x="11220454" y="6356352"/>
            <a:ext cx="9653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10">
              <a:defRPr/>
            </a:pPr>
            <a:fld id="{544501B5-3382-4675-85FB-44706BBCC97F}" type="slidenum">
              <a:rPr lang="ru-RU" sz="2400">
                <a:solidFill>
                  <a:prstClr val="white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 defTabSz="1219110">
                <a:defRPr/>
              </a:pPr>
              <a:t>24</a:t>
            </a:fld>
            <a:endParaRPr lang="ru-RU" sz="2400" dirty="0">
              <a:solidFill>
                <a:prstClr val="white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736534" y="819627"/>
            <a:ext cx="8874315" cy="1365055"/>
            <a:chOff x="0" y="-9662"/>
            <a:chExt cx="5540467" cy="190939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0" y="155844"/>
              <a:ext cx="5540467" cy="1526400"/>
            </a:xfrm>
            <a:prstGeom prst="rect">
              <a:avLst/>
            </a:prstGeom>
            <a:solidFill>
              <a:srgbClr val="2B328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0" y="-9662"/>
              <a:ext cx="5540467" cy="19093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Просьба добавить в исходящие запросы в МВД возможность получения сведений о паспортных данных гражданина РФ.</a:t>
              </a:r>
              <a:endParaRPr lang="ru-RU" b="1" kern="120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82104" y="232915"/>
            <a:ext cx="865646" cy="83099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22</a:t>
            </a:r>
            <a:endParaRPr lang="ru-RU" sz="4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27975" y="2547318"/>
            <a:ext cx="5891431" cy="707886"/>
          </a:xfrm>
          <a:prstGeom prst="rect">
            <a:avLst/>
          </a:prstGeom>
          <a:solidFill>
            <a:srgbClr val="42A6F8"/>
          </a:soli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Автор </a:t>
            </a:r>
            <a:r>
              <a:rPr lang="ru-RU" sz="2000" b="1" dirty="0"/>
              <a:t>вопроса</a:t>
            </a:r>
            <a:r>
              <a:rPr lang="ru-RU" sz="2000" b="1" dirty="0" smtClean="0"/>
              <a:t>: </a:t>
            </a:r>
            <a:r>
              <a:rPr lang="ru-RU" sz="2000" dirty="0" smtClean="0"/>
              <a:t>Форносовское городское поселение </a:t>
            </a:r>
            <a:r>
              <a:rPr lang="ru-RU" sz="2000" dirty="0" err="1" smtClean="0"/>
              <a:t>Тосненского</a:t>
            </a:r>
            <a:r>
              <a:rPr lang="ru-RU" sz="2000" dirty="0" smtClean="0"/>
              <a:t> МР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393487" y="3925831"/>
            <a:ext cx="9510255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Вид сведений «Запрос сведений о документе, удостоверяющем личность физического лица и сведений о физическом лице по фамилии, имени и отчеству» запланирован к реализации в АИС «</a:t>
            </a:r>
            <a:r>
              <a:rPr lang="ru-RU" sz="2000" dirty="0" err="1"/>
              <a:t>Межвед</a:t>
            </a:r>
            <a:r>
              <a:rPr lang="ru-RU" sz="2000" dirty="0"/>
              <a:t> ЛО» в 2024 г.</a:t>
            </a:r>
          </a:p>
        </p:txBody>
      </p:sp>
    </p:spTree>
    <p:extLst>
      <p:ext uri="{BB962C8B-B14F-4D97-AF65-F5344CB8AC3E}">
        <p14:creationId xmlns:p14="http://schemas.microsoft.com/office/powerpoint/2010/main" val="24026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DE6A48A-E61F-CDDF-FA90-C8BC88EA8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2161" y="6409516"/>
            <a:ext cx="723015" cy="365125"/>
          </a:xfrm>
        </p:spPr>
        <p:txBody>
          <a:bodyPr/>
          <a:lstStyle/>
          <a:p>
            <a:pPr>
              <a:defRPr/>
            </a:pPr>
            <a:fld id="{70C38C08-47C7-4847-B0BE-B9D8DEEB3D1B}" type="slidenum">
              <a:rPr lang="en-US" sz="200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25</a:t>
            </a:fld>
            <a:endParaRPr lang="en-US" sz="20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736A04C-E1D3-BED3-EDA7-81507EEC7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53637" y="218014"/>
            <a:ext cx="1700211" cy="54923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80832C2-7761-F720-E6B3-956ADEFFE9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14284" y="6197603"/>
            <a:ext cx="12220575" cy="701180"/>
          </a:xfrm>
          <a:prstGeom prst="rect">
            <a:avLst/>
          </a:prstGeom>
        </p:spPr>
      </p:pic>
      <p:sp>
        <p:nvSpPr>
          <p:cNvPr id="32" name="Номер слайда 44">
            <a:extLst>
              <a:ext uri="{FF2B5EF4-FFF2-40B4-BE49-F238E27FC236}">
                <a16:creationId xmlns:a16="http://schemas.microsoft.com/office/drawing/2014/main" xmlns="" id="{3C6EB1C6-A7DC-0A1D-4B45-EC5BB972216A}"/>
              </a:ext>
            </a:extLst>
          </p:cNvPr>
          <p:cNvSpPr txBox="1">
            <a:spLocks/>
          </p:cNvSpPr>
          <p:nvPr/>
        </p:nvSpPr>
        <p:spPr>
          <a:xfrm>
            <a:off x="11220454" y="6356352"/>
            <a:ext cx="9653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10">
              <a:defRPr/>
            </a:pPr>
            <a:fld id="{544501B5-3382-4675-85FB-44706BBCC97F}" type="slidenum">
              <a:rPr lang="ru-RU" sz="2400">
                <a:solidFill>
                  <a:prstClr val="white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 defTabSz="1219110">
                <a:defRPr/>
              </a:pPr>
              <a:t>25</a:t>
            </a:fld>
            <a:endParaRPr lang="ru-RU" sz="2400" dirty="0">
              <a:solidFill>
                <a:prstClr val="white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736534" y="819627"/>
            <a:ext cx="8874315" cy="1365055"/>
            <a:chOff x="0" y="-9662"/>
            <a:chExt cx="5540467" cy="190939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0" y="155844"/>
              <a:ext cx="5540467" cy="1526400"/>
            </a:xfrm>
            <a:prstGeom prst="rect">
              <a:avLst/>
            </a:prstGeom>
            <a:solidFill>
              <a:srgbClr val="2B328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0" y="-9662"/>
              <a:ext cx="5540467" cy="19093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На 18.07.2023 направленный в МВД запрос не открыть, ошибка </a:t>
              </a:r>
              <a:r>
                <a:rPr lang="ru-RU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404.</a:t>
              </a:r>
              <a:endParaRPr lang="ru-RU" b="1" kern="120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82104" y="232915"/>
            <a:ext cx="865646" cy="83099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23</a:t>
            </a:r>
            <a:endParaRPr lang="ru-RU" sz="4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27975" y="2547318"/>
            <a:ext cx="5891431" cy="400110"/>
          </a:xfrm>
          <a:prstGeom prst="rect">
            <a:avLst/>
          </a:prstGeom>
          <a:solidFill>
            <a:srgbClr val="42A6F8"/>
          </a:soli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Автор </a:t>
            </a:r>
            <a:r>
              <a:rPr lang="ru-RU" sz="2000" b="1" dirty="0"/>
              <a:t>вопроса</a:t>
            </a:r>
            <a:r>
              <a:rPr lang="ru-RU" sz="2000" b="1" dirty="0" smtClean="0"/>
              <a:t>: </a:t>
            </a:r>
            <a:r>
              <a:rPr lang="ru-RU" sz="2000" dirty="0" err="1" smtClean="0"/>
              <a:t>Сосновоборский</a:t>
            </a:r>
            <a:r>
              <a:rPr lang="ru-RU" sz="2000" dirty="0" smtClean="0"/>
              <a:t> ГО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418563" y="3889262"/>
            <a:ext cx="9510255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Необходимо сообщать в </a:t>
            </a:r>
            <a:r>
              <a:rPr lang="ru-RU" sz="2000" dirty="0" err="1"/>
              <a:t>тех.поддержку</a:t>
            </a:r>
            <a:r>
              <a:rPr lang="ru-RU" sz="2000" dirty="0"/>
              <a:t> АИС «</a:t>
            </a:r>
            <a:r>
              <a:rPr lang="ru-RU" sz="2000" dirty="0" err="1"/>
              <a:t>Межвед</a:t>
            </a:r>
            <a:r>
              <a:rPr lang="ru-RU" sz="2000" dirty="0"/>
              <a:t> ЛО» номера сформированных запросов для проверки их обработки и выявления причин </a:t>
            </a:r>
            <a:r>
              <a:rPr lang="ru-RU" sz="2000" dirty="0" smtClean="0"/>
              <a:t>ошибок.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284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DE6A48A-E61F-CDDF-FA90-C8BC88EA8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2161" y="6409516"/>
            <a:ext cx="723015" cy="365125"/>
          </a:xfrm>
        </p:spPr>
        <p:txBody>
          <a:bodyPr/>
          <a:lstStyle/>
          <a:p>
            <a:pPr>
              <a:defRPr/>
            </a:pPr>
            <a:fld id="{70C38C08-47C7-4847-B0BE-B9D8DEEB3D1B}" type="slidenum">
              <a:rPr lang="en-US" sz="200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26</a:t>
            </a:fld>
            <a:endParaRPr lang="en-US" sz="20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736A04C-E1D3-BED3-EDA7-81507EEC7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53637" y="218014"/>
            <a:ext cx="1700211" cy="54923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80832C2-7761-F720-E6B3-956ADEFFE9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14284" y="6197603"/>
            <a:ext cx="12220575" cy="701180"/>
          </a:xfrm>
          <a:prstGeom prst="rect">
            <a:avLst/>
          </a:prstGeom>
        </p:spPr>
      </p:pic>
      <p:sp>
        <p:nvSpPr>
          <p:cNvPr id="32" name="Номер слайда 44">
            <a:extLst>
              <a:ext uri="{FF2B5EF4-FFF2-40B4-BE49-F238E27FC236}">
                <a16:creationId xmlns:a16="http://schemas.microsoft.com/office/drawing/2014/main" xmlns="" id="{3C6EB1C6-A7DC-0A1D-4B45-EC5BB972216A}"/>
              </a:ext>
            </a:extLst>
          </p:cNvPr>
          <p:cNvSpPr txBox="1">
            <a:spLocks/>
          </p:cNvSpPr>
          <p:nvPr/>
        </p:nvSpPr>
        <p:spPr>
          <a:xfrm>
            <a:off x="11220454" y="6356352"/>
            <a:ext cx="9653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10">
              <a:defRPr/>
            </a:pPr>
            <a:fld id="{544501B5-3382-4675-85FB-44706BBCC97F}" type="slidenum">
              <a:rPr lang="ru-RU" sz="2400">
                <a:solidFill>
                  <a:prstClr val="white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 defTabSz="1219110">
                <a:defRPr/>
              </a:pPr>
              <a:t>26</a:t>
            </a:fld>
            <a:endParaRPr lang="ru-RU" sz="2400" dirty="0">
              <a:solidFill>
                <a:prstClr val="white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736534" y="819627"/>
            <a:ext cx="8874315" cy="1365055"/>
            <a:chOff x="0" y="-9662"/>
            <a:chExt cx="5540467" cy="190939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0" y="155844"/>
              <a:ext cx="5540467" cy="1526400"/>
            </a:xfrm>
            <a:prstGeom prst="rect">
              <a:avLst/>
            </a:prstGeom>
            <a:solidFill>
              <a:srgbClr val="2B328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0" y="-9662"/>
              <a:ext cx="5540467" cy="19093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Не работает сохранение шаблона в ответе </a:t>
              </a:r>
              <a:r>
                <a:rPr lang="ru-RU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заявителю.</a:t>
              </a:r>
              <a:endParaRPr lang="ru-RU" b="1" kern="120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82104" y="232915"/>
            <a:ext cx="865646" cy="83099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24</a:t>
            </a:r>
            <a:endParaRPr lang="ru-RU" sz="4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751711" y="2413938"/>
            <a:ext cx="4843960" cy="400110"/>
          </a:xfrm>
          <a:prstGeom prst="rect">
            <a:avLst/>
          </a:prstGeom>
          <a:solidFill>
            <a:srgbClr val="42A6F8"/>
          </a:soli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Автор </a:t>
            </a:r>
            <a:r>
              <a:rPr lang="ru-RU" sz="2000" b="1" dirty="0"/>
              <a:t>вопроса</a:t>
            </a:r>
            <a:r>
              <a:rPr lang="ru-RU" sz="2000" b="1" dirty="0" smtClean="0"/>
              <a:t>: </a:t>
            </a:r>
            <a:r>
              <a:rPr lang="ru-RU" sz="2000" dirty="0" err="1" smtClean="0"/>
              <a:t>Сосновоборский</a:t>
            </a:r>
            <a:r>
              <a:rPr lang="ru-RU" sz="2000" dirty="0" smtClean="0"/>
              <a:t> ГО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02353" y="3593987"/>
            <a:ext cx="7387300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По состоянию на 08.08.2023 функционал формирования шаблонов </a:t>
            </a:r>
            <a:r>
              <a:rPr lang="ru-RU" sz="2000" dirty="0"/>
              <a:t>работает </a:t>
            </a:r>
            <a:r>
              <a:rPr lang="ru-RU" sz="2000" dirty="0" smtClean="0"/>
              <a:t>корректно:</a:t>
            </a:r>
          </a:p>
          <a:p>
            <a:pPr algn="ctr"/>
            <a:r>
              <a:rPr lang="ru-RU" sz="2000" dirty="0" smtClean="0"/>
              <a:t>пользователям доступна функция сохранения шаблона;</a:t>
            </a:r>
          </a:p>
          <a:p>
            <a:pPr algn="ctr"/>
            <a:r>
              <a:rPr lang="ru-RU" sz="2000" dirty="0" smtClean="0"/>
              <a:t>шаблон </a:t>
            </a:r>
            <a:r>
              <a:rPr lang="ru-RU" sz="2000" dirty="0"/>
              <a:t>возможно выбрать и использовать для </a:t>
            </a:r>
            <a:r>
              <a:rPr lang="ru-RU" sz="2000" dirty="0" err="1"/>
              <a:t>автозаполнения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941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DE6A48A-E61F-CDDF-FA90-C8BC88EA8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2161" y="6409516"/>
            <a:ext cx="723015" cy="365125"/>
          </a:xfrm>
        </p:spPr>
        <p:txBody>
          <a:bodyPr/>
          <a:lstStyle/>
          <a:p>
            <a:pPr>
              <a:defRPr/>
            </a:pPr>
            <a:fld id="{70C38C08-47C7-4847-B0BE-B9D8DEEB3D1B}" type="slidenum">
              <a:rPr lang="en-US" sz="200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27</a:t>
            </a:fld>
            <a:endParaRPr lang="en-US" sz="20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736A04C-E1D3-BED3-EDA7-81507EEC7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53637" y="218014"/>
            <a:ext cx="1700211" cy="54923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80832C2-7761-F720-E6B3-956ADEFFE9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14284" y="6197603"/>
            <a:ext cx="12220575" cy="701180"/>
          </a:xfrm>
          <a:prstGeom prst="rect">
            <a:avLst/>
          </a:prstGeom>
        </p:spPr>
      </p:pic>
      <p:sp>
        <p:nvSpPr>
          <p:cNvPr id="32" name="Номер слайда 44">
            <a:extLst>
              <a:ext uri="{FF2B5EF4-FFF2-40B4-BE49-F238E27FC236}">
                <a16:creationId xmlns:a16="http://schemas.microsoft.com/office/drawing/2014/main" xmlns="" id="{3C6EB1C6-A7DC-0A1D-4B45-EC5BB972216A}"/>
              </a:ext>
            </a:extLst>
          </p:cNvPr>
          <p:cNvSpPr txBox="1">
            <a:spLocks/>
          </p:cNvSpPr>
          <p:nvPr/>
        </p:nvSpPr>
        <p:spPr>
          <a:xfrm>
            <a:off x="11220454" y="6356352"/>
            <a:ext cx="9653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10">
              <a:defRPr/>
            </a:pPr>
            <a:fld id="{544501B5-3382-4675-85FB-44706BBCC97F}" type="slidenum">
              <a:rPr lang="ru-RU" sz="2400">
                <a:solidFill>
                  <a:prstClr val="white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 defTabSz="1219110">
                <a:defRPr/>
              </a:pPr>
              <a:t>27</a:t>
            </a:fld>
            <a:endParaRPr lang="ru-RU" sz="2400" dirty="0">
              <a:solidFill>
                <a:prstClr val="white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736534" y="819627"/>
            <a:ext cx="8874315" cy="1365055"/>
            <a:chOff x="0" y="-9662"/>
            <a:chExt cx="5540467" cy="190939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0" y="155844"/>
              <a:ext cx="5540467" cy="1526400"/>
            </a:xfrm>
            <a:prstGeom prst="rect">
              <a:avLst/>
            </a:prstGeom>
            <a:solidFill>
              <a:srgbClr val="2B328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0" y="-9662"/>
              <a:ext cx="5540467" cy="19093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Надо вызывать курьера (дважды нажимать </a:t>
              </a:r>
              <a:r>
                <a:rPr lang="ru-RU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«Да» </a:t>
              </a:r>
              <a:r>
                <a:rPr lang="ru-RU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во всплывающем окне) при отправке ответа на заявление, иначе ответ не уходит и дело не падает в </a:t>
              </a:r>
              <a:r>
                <a:rPr lang="ru-RU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«Архив».</a:t>
              </a:r>
              <a:endParaRPr lang="ru-RU" b="1" kern="120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82104" y="232915"/>
            <a:ext cx="865646" cy="83099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smtClean="0"/>
              <a:t>25</a:t>
            </a:r>
            <a:endParaRPr lang="ru-RU" sz="4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825278" y="2413938"/>
            <a:ext cx="4963525" cy="400110"/>
          </a:xfrm>
          <a:prstGeom prst="rect">
            <a:avLst/>
          </a:prstGeom>
          <a:solidFill>
            <a:srgbClr val="42A6F8"/>
          </a:soli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Автор </a:t>
            </a:r>
            <a:r>
              <a:rPr lang="ru-RU" sz="2000" b="1" dirty="0"/>
              <a:t>вопроса</a:t>
            </a:r>
            <a:r>
              <a:rPr lang="ru-RU" sz="2000" b="1" dirty="0" smtClean="0"/>
              <a:t>: </a:t>
            </a:r>
            <a:r>
              <a:rPr lang="ru-RU" sz="2000" dirty="0" err="1" smtClean="0"/>
              <a:t>Сосновоборский</a:t>
            </a:r>
            <a:r>
              <a:rPr lang="ru-RU" sz="2000" dirty="0" smtClean="0"/>
              <a:t> ГО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317091" y="3463699"/>
            <a:ext cx="7979897" cy="193899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Проблема была устранена 27.07.2023 в рамках инцидента </a:t>
            </a:r>
            <a:r>
              <a:rPr lang="ru-RU" sz="2000" dirty="0" smtClean="0"/>
              <a:t>№ 8631.</a:t>
            </a:r>
          </a:p>
          <a:p>
            <a:pPr algn="just"/>
            <a:r>
              <a:rPr lang="ru-RU" sz="2000" dirty="0" smtClean="0"/>
              <a:t>По состоянию на 08.08.2023 дела </a:t>
            </a:r>
            <a:r>
              <a:rPr lang="ru-RU" sz="2000" dirty="0"/>
              <a:t>сохраняются корректно, ответ передаётся без </a:t>
            </a:r>
            <a:r>
              <a:rPr lang="ru-RU" sz="2000" dirty="0" smtClean="0"/>
              <a:t>сбоев.</a:t>
            </a:r>
          </a:p>
          <a:p>
            <a:pPr algn="just"/>
            <a:r>
              <a:rPr lang="ru-RU" sz="2000" dirty="0" smtClean="0"/>
              <a:t>В случае выявления локальных ошибок, связанных с формированием конкретных дел, необходимо обращаться в </a:t>
            </a:r>
            <a:r>
              <a:rPr lang="ru-RU" sz="2000" dirty="0" err="1" smtClean="0"/>
              <a:t>тех.поддержку</a:t>
            </a:r>
            <a:r>
              <a:rPr lang="ru-RU" sz="2000" dirty="0" smtClean="0"/>
              <a:t> АИС «</a:t>
            </a:r>
            <a:r>
              <a:rPr lang="ru-RU" sz="2000" dirty="0" err="1" smtClean="0"/>
              <a:t>Межвед</a:t>
            </a:r>
            <a:r>
              <a:rPr lang="ru-RU" sz="2000" dirty="0" smtClean="0"/>
              <a:t> ЛО» с указание номеров дел.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3788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577" y="341840"/>
            <a:ext cx="5110623" cy="1069392"/>
          </a:xfrm>
        </p:spPr>
        <p:txBody>
          <a:bodyPr>
            <a:normAutofit/>
          </a:bodyPr>
          <a:lstStyle/>
          <a:p>
            <a:pPr lvl="0"/>
            <a:r>
              <a:rPr lang="ru-RU" sz="2800" b="1" dirty="0" smtClean="0">
                <a:solidFill>
                  <a:srgbClr val="2B328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Справочная информация</a:t>
            </a:r>
            <a:endParaRPr lang="ru-RU" sz="2800" b="1" dirty="0">
              <a:solidFill>
                <a:srgbClr val="2B328A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501B5-3382-4675-85FB-44706BBCC97F}" type="slidenum">
              <a:rPr lang="ru-RU" smtClean="0"/>
              <a:t>28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48F454A-D079-62B9-DB97-A802BAB47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0" y="6106109"/>
            <a:ext cx="12192005" cy="7518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5DFEF88-EB80-EC6E-0F31-670B087AB51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53637" y="341840"/>
            <a:ext cx="1700211" cy="549237"/>
          </a:xfrm>
          <a:prstGeom prst="rect">
            <a:avLst/>
          </a:prstGeom>
        </p:spPr>
      </p:pic>
      <p:sp>
        <p:nvSpPr>
          <p:cNvPr id="8" name="Номер слайда 44">
            <a:extLst>
              <a:ext uri="{FF2B5EF4-FFF2-40B4-BE49-F238E27FC236}">
                <a16:creationId xmlns:a16="http://schemas.microsoft.com/office/drawing/2014/main" xmlns="" id="{3C6EB1C6-A7DC-0A1D-4B45-EC5BB972216A}"/>
              </a:ext>
            </a:extLst>
          </p:cNvPr>
          <p:cNvSpPr txBox="1">
            <a:spLocks/>
          </p:cNvSpPr>
          <p:nvPr/>
        </p:nvSpPr>
        <p:spPr>
          <a:xfrm>
            <a:off x="11220454" y="6356352"/>
            <a:ext cx="9653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10">
              <a:defRPr/>
            </a:pPr>
            <a:fld id="{544501B5-3382-4675-85FB-44706BBCC97F}" type="slidenum">
              <a:rPr lang="ru-RU" sz="2400">
                <a:solidFill>
                  <a:prstClr val="white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 defTabSz="1219110">
                <a:defRPr/>
              </a:pPr>
              <a:t>28</a:t>
            </a:fld>
            <a:endParaRPr lang="ru-RU" sz="2400" dirty="0">
              <a:solidFill>
                <a:prstClr val="white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59322" y="1333527"/>
            <a:ext cx="9120960" cy="138499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Официальный сайт </a:t>
            </a:r>
            <a:r>
              <a:rPr lang="ru-RU" sz="2800" b="1" dirty="0" smtClean="0"/>
              <a:t>КЦР ЛО</a:t>
            </a:r>
          </a:p>
          <a:p>
            <a:pPr algn="ctr"/>
            <a:r>
              <a:rPr lang="ru-RU" sz="2800" dirty="0" smtClean="0"/>
              <a:t>раздел </a:t>
            </a:r>
            <a:r>
              <a:rPr lang="ru-RU" sz="2800" dirty="0"/>
              <a:t>АИС «</a:t>
            </a:r>
            <a:r>
              <a:rPr lang="ru-RU" sz="2800" dirty="0" err="1"/>
              <a:t>Межвед</a:t>
            </a:r>
            <a:r>
              <a:rPr lang="ru-RU" sz="2800" dirty="0"/>
              <a:t> ЛО</a:t>
            </a:r>
            <a:r>
              <a:rPr lang="ru-RU" sz="2800" dirty="0" smtClean="0"/>
              <a:t>»</a:t>
            </a:r>
          </a:p>
          <a:p>
            <a:pPr algn="ctr"/>
            <a:r>
              <a:rPr lang="ru-RU" sz="2800" dirty="0" smtClean="0"/>
              <a:t>ссылка: </a:t>
            </a:r>
            <a:r>
              <a:rPr lang="en-US" sz="2800" dirty="0" smtClean="0"/>
              <a:t>https</a:t>
            </a:r>
            <a:r>
              <a:rPr lang="en-US" sz="2800" dirty="0"/>
              <a:t>://ksi.lenobl.ru/ru/activities/ais-mezhved-lo</a:t>
            </a:r>
            <a:r>
              <a:rPr lang="en-US" sz="2800" dirty="0" smtClean="0"/>
              <a:t>/</a:t>
            </a:r>
            <a:endParaRPr lang="ru-RU" sz="28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350190" y="2934679"/>
            <a:ext cx="5110623" cy="106939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2B328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Обратная связь</a:t>
            </a:r>
            <a:endParaRPr lang="ru-RU" sz="2800" b="1" dirty="0">
              <a:solidFill>
                <a:srgbClr val="2B328A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35522" y="4089796"/>
            <a:ext cx="9120960" cy="138499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/>
              <a:t>Форма обратной связи на портале АИС «</a:t>
            </a:r>
            <a:r>
              <a:rPr lang="ru-RU" sz="2800" dirty="0" err="1"/>
              <a:t>Межвед</a:t>
            </a:r>
            <a:r>
              <a:rPr lang="ru-RU" sz="2800" dirty="0"/>
              <a:t> ЛО»</a:t>
            </a:r>
          </a:p>
          <a:p>
            <a:pPr algn="ctr"/>
            <a:r>
              <a:rPr lang="ru-RU" sz="2800" dirty="0"/>
              <a:t>Телефон: (812) 655-11-01</a:t>
            </a:r>
          </a:p>
          <a:p>
            <a:pPr algn="ctr"/>
            <a:r>
              <a:rPr lang="ru-RU" sz="2800" dirty="0"/>
              <a:t>Адрес электронной почты: </a:t>
            </a:r>
            <a:r>
              <a:rPr lang="ru-RU" sz="2800" b="1" dirty="0"/>
              <a:t>smev@lenreg.ru</a:t>
            </a:r>
          </a:p>
        </p:txBody>
      </p:sp>
    </p:spTree>
    <p:extLst>
      <p:ext uri="{BB962C8B-B14F-4D97-AF65-F5344CB8AC3E}">
        <p14:creationId xmlns:p14="http://schemas.microsoft.com/office/powerpoint/2010/main" val="10976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11">
            <a:extLst>
              <a:ext uri="{FF2B5EF4-FFF2-40B4-BE49-F238E27FC236}">
                <a16:creationId xmlns:a16="http://schemas.microsoft.com/office/drawing/2014/main" xmlns="" id="{A2ACCBAA-1405-82F1-C903-B6C89861D30A}"/>
              </a:ext>
            </a:extLst>
          </p:cNvPr>
          <p:cNvSpPr/>
          <p:nvPr/>
        </p:nvSpPr>
        <p:spPr>
          <a:xfrm>
            <a:off x="5714883" y="-3980056"/>
            <a:ext cx="14242952" cy="10811871"/>
          </a:xfrm>
          <a:custGeom>
            <a:avLst/>
            <a:gdLst>
              <a:gd name="connsiteX0" fmla="*/ 14242952 w 14242952"/>
              <a:gd name="connsiteY0" fmla="*/ 0 h 10811870"/>
              <a:gd name="connsiteX1" fmla="*/ 7999796 w 14242952"/>
              <a:gd name="connsiteY1" fmla="*/ 10811870 h 10811870"/>
              <a:gd name="connsiteX2" fmla="*/ 0 w 14242952"/>
              <a:gd name="connsiteY2" fmla="*/ 10811870 h 10811870"/>
              <a:gd name="connsiteX3" fmla="*/ 6242430 w 14242952"/>
              <a:gd name="connsiteY3" fmla="*/ 0 h 10811870"/>
              <a:gd name="connsiteX4" fmla="*/ 14242952 w 14242952"/>
              <a:gd name="connsiteY4" fmla="*/ 0 h 1081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2952" h="10811870">
                <a:moveTo>
                  <a:pt x="14242952" y="0"/>
                </a:moveTo>
                <a:lnTo>
                  <a:pt x="7999796" y="10811870"/>
                </a:lnTo>
                <a:lnTo>
                  <a:pt x="0" y="10811870"/>
                </a:lnTo>
                <a:lnTo>
                  <a:pt x="6242430" y="0"/>
                </a:lnTo>
                <a:lnTo>
                  <a:pt x="14242952" y="0"/>
                </a:lnTo>
                <a:close/>
              </a:path>
            </a:pathLst>
          </a:custGeom>
          <a:solidFill>
            <a:srgbClr val="2B328A"/>
          </a:solidFill>
          <a:ln w="72701" cap="flat">
            <a:noFill/>
            <a:prstDash val="solid"/>
            <a:miter/>
          </a:ln>
        </p:spPr>
        <p:txBody>
          <a:bodyPr lIns="91436" tIns="45718" rIns="91436" bIns="45718" rtlCol="0" anchor="ctr"/>
          <a:lstStyle/>
          <a:p>
            <a:pPr defTabSz="1219140"/>
            <a:endParaRPr lang="ru-RU" sz="2400">
              <a:solidFill>
                <a:prstClr val="black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5774041-5C2F-7781-C16B-A74D2670B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4285" y="6197602"/>
            <a:ext cx="12220575" cy="70118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65002EF7-1F44-BA37-1219-42A20A5A15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199" y="243017"/>
            <a:ext cx="9566091" cy="64092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B8EA05-D027-5C20-5357-6A8AC4144E20}"/>
              </a:ext>
            </a:extLst>
          </p:cNvPr>
          <p:cNvSpPr txBox="1"/>
          <p:nvPr/>
        </p:nvSpPr>
        <p:spPr>
          <a:xfrm>
            <a:off x="726466" y="518729"/>
            <a:ext cx="827267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2B328A"/>
                </a:solidFill>
                <a:latin typeface="PP Pangram Sans Semibold" panose="00000500000000000000" pitchFamily="50" charset="-52"/>
              </a:defRPr>
            </a:lvl1pPr>
          </a:lstStyle>
          <a:p>
            <a:pPr defTabSz="1219140"/>
            <a:r>
              <a:rPr lang="ru-RU" b="1" dirty="0" smtClean="0">
                <a:latin typeface="Open Sans" charset="0"/>
                <a:cs typeface="Open Sans" charset="0"/>
              </a:rPr>
              <a:t>Спасибо за внимание</a:t>
            </a:r>
            <a:r>
              <a:rPr lang="ru-RU" dirty="0"/>
              <a:t> </a:t>
            </a:r>
          </a:p>
        </p:txBody>
      </p:sp>
      <p:grpSp>
        <p:nvGrpSpPr>
          <p:cNvPr id="45" name="Рисунок 17">
            <a:extLst>
              <a:ext uri="{FF2B5EF4-FFF2-40B4-BE49-F238E27FC236}">
                <a16:creationId xmlns:a16="http://schemas.microsoft.com/office/drawing/2014/main" xmlns="" id="{2A4819E3-349C-31DE-2110-1E028E370AF0}"/>
              </a:ext>
            </a:extLst>
          </p:cNvPr>
          <p:cNvGrpSpPr/>
          <p:nvPr/>
        </p:nvGrpSpPr>
        <p:grpSpPr>
          <a:xfrm>
            <a:off x="10153792" y="518729"/>
            <a:ext cx="1514035" cy="255233"/>
            <a:chOff x="10153790" y="518726"/>
            <a:chExt cx="1514035" cy="255233"/>
          </a:xfrm>
          <a:solidFill>
            <a:schemeClr val="bg1"/>
          </a:solidFill>
        </p:grpSpPr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xmlns="" id="{A109B7C0-8711-F16E-116F-44C55C094870}"/>
                </a:ext>
              </a:extLst>
            </p:cNvPr>
            <p:cNvSpPr/>
            <p:nvPr/>
          </p:nvSpPr>
          <p:spPr>
            <a:xfrm>
              <a:off x="10153790" y="518726"/>
              <a:ext cx="242310" cy="255233"/>
            </a:xfrm>
            <a:custGeom>
              <a:avLst/>
              <a:gdLst>
                <a:gd name="connsiteX0" fmla="*/ 216868 w 242310"/>
                <a:gd name="connsiteY0" fmla="*/ 170829 h 255233"/>
                <a:gd name="connsiteX1" fmla="*/ 242310 w 242310"/>
                <a:gd name="connsiteY1" fmla="*/ 196271 h 255233"/>
                <a:gd name="connsiteX2" fmla="*/ 242310 w 242310"/>
                <a:gd name="connsiteY2" fmla="*/ 255234 h 255233"/>
                <a:gd name="connsiteX3" fmla="*/ 193848 w 242310"/>
                <a:gd name="connsiteY3" fmla="*/ 255234 h 255233"/>
                <a:gd name="connsiteX4" fmla="*/ 193848 w 242310"/>
                <a:gd name="connsiteY4" fmla="*/ 212829 h 255233"/>
                <a:gd name="connsiteX5" fmla="*/ 0 w 242310"/>
                <a:gd name="connsiteY5" fmla="*/ 212829 h 255233"/>
                <a:gd name="connsiteX6" fmla="*/ 0 w 242310"/>
                <a:gd name="connsiteY6" fmla="*/ 0 h 255233"/>
                <a:gd name="connsiteX7" fmla="*/ 48462 w 242310"/>
                <a:gd name="connsiteY7" fmla="*/ 0 h 255233"/>
                <a:gd name="connsiteX8" fmla="*/ 48462 w 242310"/>
                <a:gd name="connsiteY8" fmla="*/ 170425 h 255233"/>
                <a:gd name="connsiteX9" fmla="*/ 137309 w 242310"/>
                <a:gd name="connsiteY9" fmla="*/ 170425 h 255233"/>
                <a:gd name="connsiteX10" fmla="*/ 137309 w 242310"/>
                <a:gd name="connsiteY10" fmla="*/ 0 h 255233"/>
                <a:gd name="connsiteX11" fmla="*/ 185771 w 242310"/>
                <a:gd name="connsiteY11" fmla="*/ 0 h 255233"/>
                <a:gd name="connsiteX12" fmla="*/ 185771 w 242310"/>
                <a:gd name="connsiteY12" fmla="*/ 170425 h 255233"/>
                <a:gd name="connsiteX13" fmla="*/ 216868 w 242310"/>
                <a:gd name="connsiteY13" fmla="*/ 170425 h 255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310" h="255233">
                  <a:moveTo>
                    <a:pt x="216868" y="170829"/>
                  </a:moveTo>
                  <a:cubicBezTo>
                    <a:pt x="233829" y="170829"/>
                    <a:pt x="242310" y="179310"/>
                    <a:pt x="242310" y="196271"/>
                  </a:cubicBezTo>
                  <a:lnTo>
                    <a:pt x="242310" y="255234"/>
                  </a:lnTo>
                  <a:lnTo>
                    <a:pt x="193848" y="255234"/>
                  </a:lnTo>
                  <a:lnTo>
                    <a:pt x="193848" y="212829"/>
                  </a:lnTo>
                  <a:lnTo>
                    <a:pt x="0" y="212829"/>
                  </a:lnTo>
                  <a:lnTo>
                    <a:pt x="0" y="0"/>
                  </a:lnTo>
                  <a:lnTo>
                    <a:pt x="48462" y="0"/>
                  </a:lnTo>
                  <a:lnTo>
                    <a:pt x="48462" y="170425"/>
                  </a:lnTo>
                  <a:lnTo>
                    <a:pt x="137309" y="170425"/>
                  </a:lnTo>
                  <a:lnTo>
                    <a:pt x="137309" y="0"/>
                  </a:lnTo>
                  <a:lnTo>
                    <a:pt x="185771" y="0"/>
                  </a:lnTo>
                  <a:lnTo>
                    <a:pt x="185771" y="170425"/>
                  </a:lnTo>
                  <a:lnTo>
                    <a:pt x="216868" y="170425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40"/>
              <a:endParaRPr lang="ru-RU" sz="2400">
                <a:solidFill>
                  <a:prstClr val="black"/>
                </a:solidFill>
              </a:endParaRPr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xmlns="" id="{3399EF41-287B-80F0-11FD-89670B929D4C}"/>
                </a:ext>
              </a:extLst>
            </p:cNvPr>
            <p:cNvSpPr/>
            <p:nvPr/>
          </p:nvSpPr>
          <p:spPr>
            <a:xfrm>
              <a:off x="10423159" y="518726"/>
              <a:ext cx="210809" cy="212829"/>
            </a:xfrm>
            <a:custGeom>
              <a:avLst/>
              <a:gdLst>
                <a:gd name="connsiteX0" fmla="*/ 210810 w 210809"/>
                <a:gd name="connsiteY0" fmla="*/ 212829 h 212829"/>
                <a:gd name="connsiteX1" fmla="*/ 162348 w 210809"/>
                <a:gd name="connsiteY1" fmla="*/ 212829 h 212829"/>
                <a:gd name="connsiteX2" fmla="*/ 162348 w 210809"/>
                <a:gd name="connsiteY2" fmla="*/ 42404 h 212829"/>
                <a:gd name="connsiteX3" fmla="*/ 171233 w 210809"/>
                <a:gd name="connsiteY3" fmla="*/ 12116 h 212829"/>
                <a:gd name="connsiteX4" fmla="*/ 159117 w 210809"/>
                <a:gd name="connsiteY4" fmla="*/ 12116 h 212829"/>
                <a:gd name="connsiteX5" fmla="*/ 94905 w 210809"/>
                <a:gd name="connsiteY5" fmla="*/ 212829 h 212829"/>
                <a:gd name="connsiteX6" fmla="*/ 0 w 210809"/>
                <a:gd name="connsiteY6" fmla="*/ 212829 h 212829"/>
                <a:gd name="connsiteX7" fmla="*/ 0 w 210809"/>
                <a:gd name="connsiteY7" fmla="*/ 0 h 212829"/>
                <a:gd name="connsiteX8" fmla="*/ 48462 w 210809"/>
                <a:gd name="connsiteY8" fmla="*/ 0 h 212829"/>
                <a:gd name="connsiteX9" fmla="*/ 48462 w 210809"/>
                <a:gd name="connsiteY9" fmla="*/ 170425 h 212829"/>
                <a:gd name="connsiteX10" fmla="*/ 39577 w 210809"/>
                <a:gd name="connsiteY10" fmla="*/ 200714 h 212829"/>
                <a:gd name="connsiteX11" fmla="*/ 51693 w 210809"/>
                <a:gd name="connsiteY11" fmla="*/ 200714 h 212829"/>
                <a:gd name="connsiteX12" fmla="*/ 115905 w 210809"/>
                <a:gd name="connsiteY12" fmla="*/ 0 h 212829"/>
                <a:gd name="connsiteX13" fmla="*/ 210810 w 210809"/>
                <a:gd name="connsiteY13" fmla="*/ 0 h 212829"/>
                <a:gd name="connsiteX14" fmla="*/ 210810 w 210809"/>
                <a:gd name="connsiteY14" fmla="*/ 212829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0809" h="212829">
                  <a:moveTo>
                    <a:pt x="210810" y="212829"/>
                  </a:moveTo>
                  <a:lnTo>
                    <a:pt x="162348" y="212829"/>
                  </a:lnTo>
                  <a:lnTo>
                    <a:pt x="162348" y="42404"/>
                  </a:lnTo>
                  <a:lnTo>
                    <a:pt x="171233" y="12116"/>
                  </a:lnTo>
                  <a:lnTo>
                    <a:pt x="159117" y="12116"/>
                  </a:lnTo>
                  <a:lnTo>
                    <a:pt x="94905" y="212829"/>
                  </a:lnTo>
                  <a:lnTo>
                    <a:pt x="0" y="212829"/>
                  </a:lnTo>
                  <a:lnTo>
                    <a:pt x="0" y="0"/>
                  </a:lnTo>
                  <a:lnTo>
                    <a:pt x="48462" y="0"/>
                  </a:lnTo>
                  <a:lnTo>
                    <a:pt x="48462" y="170425"/>
                  </a:lnTo>
                  <a:lnTo>
                    <a:pt x="39577" y="200714"/>
                  </a:lnTo>
                  <a:lnTo>
                    <a:pt x="51693" y="200714"/>
                  </a:lnTo>
                  <a:lnTo>
                    <a:pt x="115905" y="0"/>
                  </a:lnTo>
                  <a:lnTo>
                    <a:pt x="210810" y="0"/>
                  </a:lnTo>
                  <a:lnTo>
                    <a:pt x="210810" y="212829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40"/>
              <a:endParaRPr lang="ru-RU" sz="2400">
                <a:solidFill>
                  <a:prstClr val="black"/>
                </a:solidFill>
              </a:endParaRPr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xmlns="" id="{B2BB6DCE-9D6C-4C46-8D63-B719F0197AF9}"/>
                </a:ext>
              </a:extLst>
            </p:cNvPr>
            <p:cNvSpPr/>
            <p:nvPr/>
          </p:nvSpPr>
          <p:spPr>
            <a:xfrm>
              <a:off x="10651334" y="519130"/>
              <a:ext cx="244733" cy="212425"/>
            </a:xfrm>
            <a:custGeom>
              <a:avLst/>
              <a:gdLst>
                <a:gd name="connsiteX0" fmla="*/ 218483 w 244733"/>
                <a:gd name="connsiteY0" fmla="*/ 48866 h 212425"/>
                <a:gd name="connsiteX1" fmla="*/ 244733 w 244733"/>
                <a:gd name="connsiteY1" fmla="*/ 106617 h 212425"/>
                <a:gd name="connsiteX2" fmla="*/ 218483 w 244733"/>
                <a:gd name="connsiteY2" fmla="*/ 164771 h 212425"/>
                <a:gd name="connsiteX3" fmla="*/ 143771 w 244733"/>
                <a:gd name="connsiteY3" fmla="*/ 190214 h 212425"/>
                <a:gd name="connsiteX4" fmla="*/ 143771 w 244733"/>
                <a:gd name="connsiteY4" fmla="*/ 212425 h 212425"/>
                <a:gd name="connsiteX5" fmla="*/ 101367 w 244733"/>
                <a:gd name="connsiteY5" fmla="*/ 212425 h 212425"/>
                <a:gd name="connsiteX6" fmla="*/ 101367 w 244733"/>
                <a:gd name="connsiteY6" fmla="*/ 190214 h 212425"/>
                <a:gd name="connsiteX7" fmla="*/ 26250 w 244733"/>
                <a:gd name="connsiteY7" fmla="*/ 164771 h 212425"/>
                <a:gd name="connsiteX8" fmla="*/ 0 w 244733"/>
                <a:gd name="connsiteY8" fmla="*/ 106617 h 212425"/>
                <a:gd name="connsiteX9" fmla="*/ 26250 w 244733"/>
                <a:gd name="connsiteY9" fmla="*/ 48866 h 212425"/>
                <a:gd name="connsiteX10" fmla="*/ 100963 w 244733"/>
                <a:gd name="connsiteY10" fmla="*/ 23423 h 212425"/>
                <a:gd name="connsiteX11" fmla="*/ 100963 w 244733"/>
                <a:gd name="connsiteY11" fmla="*/ 0 h 212425"/>
                <a:gd name="connsiteX12" fmla="*/ 143367 w 244733"/>
                <a:gd name="connsiteY12" fmla="*/ 0 h 212425"/>
                <a:gd name="connsiteX13" fmla="*/ 143367 w 244733"/>
                <a:gd name="connsiteY13" fmla="*/ 23423 h 212425"/>
                <a:gd name="connsiteX14" fmla="*/ 218483 w 244733"/>
                <a:gd name="connsiteY14" fmla="*/ 48866 h 212425"/>
                <a:gd name="connsiteX15" fmla="*/ 61385 w 244733"/>
                <a:gd name="connsiteY15" fmla="*/ 77135 h 212425"/>
                <a:gd name="connsiteX16" fmla="*/ 48866 w 244733"/>
                <a:gd name="connsiteY16" fmla="*/ 106617 h 212425"/>
                <a:gd name="connsiteX17" fmla="*/ 61385 w 244733"/>
                <a:gd name="connsiteY17" fmla="*/ 136502 h 212425"/>
                <a:gd name="connsiteX18" fmla="*/ 101367 w 244733"/>
                <a:gd name="connsiteY18" fmla="*/ 148617 h 212425"/>
                <a:gd name="connsiteX19" fmla="*/ 101367 w 244733"/>
                <a:gd name="connsiteY19" fmla="*/ 65424 h 212425"/>
                <a:gd name="connsiteX20" fmla="*/ 61385 w 244733"/>
                <a:gd name="connsiteY20" fmla="*/ 77135 h 212425"/>
                <a:gd name="connsiteX21" fmla="*/ 143771 w 244733"/>
                <a:gd name="connsiteY21" fmla="*/ 148213 h 212425"/>
                <a:gd name="connsiteX22" fmla="*/ 183752 w 244733"/>
                <a:gd name="connsiteY22" fmla="*/ 136098 h 212425"/>
                <a:gd name="connsiteX23" fmla="*/ 196271 w 244733"/>
                <a:gd name="connsiteY23" fmla="*/ 106213 h 212425"/>
                <a:gd name="connsiteX24" fmla="*/ 183752 w 244733"/>
                <a:gd name="connsiteY24" fmla="*/ 76732 h 212425"/>
                <a:gd name="connsiteX25" fmla="*/ 143771 w 244733"/>
                <a:gd name="connsiteY25" fmla="*/ 65020 h 212425"/>
                <a:gd name="connsiteX26" fmla="*/ 143771 w 244733"/>
                <a:gd name="connsiteY26" fmla="*/ 148213 h 21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4733" h="212425">
                  <a:moveTo>
                    <a:pt x="218483" y="48866"/>
                  </a:moveTo>
                  <a:cubicBezTo>
                    <a:pt x="235849" y="63001"/>
                    <a:pt x="244733" y="82386"/>
                    <a:pt x="244733" y="106617"/>
                  </a:cubicBezTo>
                  <a:cubicBezTo>
                    <a:pt x="244733" y="130848"/>
                    <a:pt x="235849" y="150232"/>
                    <a:pt x="218483" y="164771"/>
                  </a:cubicBezTo>
                  <a:cubicBezTo>
                    <a:pt x="201118" y="179310"/>
                    <a:pt x="176079" y="187791"/>
                    <a:pt x="143771" y="190214"/>
                  </a:cubicBezTo>
                  <a:lnTo>
                    <a:pt x="143771" y="212425"/>
                  </a:lnTo>
                  <a:lnTo>
                    <a:pt x="101367" y="212425"/>
                  </a:lnTo>
                  <a:lnTo>
                    <a:pt x="101367" y="190214"/>
                  </a:lnTo>
                  <a:cubicBezTo>
                    <a:pt x="68655" y="187387"/>
                    <a:pt x="43616" y="178906"/>
                    <a:pt x="26250" y="164771"/>
                  </a:cubicBezTo>
                  <a:cubicBezTo>
                    <a:pt x="8885" y="150232"/>
                    <a:pt x="0" y="130848"/>
                    <a:pt x="0" y="106617"/>
                  </a:cubicBezTo>
                  <a:cubicBezTo>
                    <a:pt x="0" y="82386"/>
                    <a:pt x="8885" y="63001"/>
                    <a:pt x="26250" y="48866"/>
                  </a:cubicBezTo>
                  <a:cubicBezTo>
                    <a:pt x="43616" y="34731"/>
                    <a:pt x="68655" y="26250"/>
                    <a:pt x="100963" y="23423"/>
                  </a:cubicBezTo>
                  <a:lnTo>
                    <a:pt x="100963" y="0"/>
                  </a:lnTo>
                  <a:lnTo>
                    <a:pt x="143367" y="0"/>
                  </a:lnTo>
                  <a:lnTo>
                    <a:pt x="143367" y="23423"/>
                  </a:lnTo>
                  <a:cubicBezTo>
                    <a:pt x="176079" y="25846"/>
                    <a:pt x="201118" y="34327"/>
                    <a:pt x="218483" y="48866"/>
                  </a:cubicBezTo>
                  <a:close/>
                  <a:moveTo>
                    <a:pt x="61385" y="77135"/>
                  </a:moveTo>
                  <a:cubicBezTo>
                    <a:pt x="52904" y="83193"/>
                    <a:pt x="48866" y="93290"/>
                    <a:pt x="48866" y="106617"/>
                  </a:cubicBezTo>
                  <a:cubicBezTo>
                    <a:pt x="48866" y="119944"/>
                    <a:pt x="52904" y="130040"/>
                    <a:pt x="61385" y="136502"/>
                  </a:cubicBezTo>
                  <a:cubicBezTo>
                    <a:pt x="69866" y="142963"/>
                    <a:pt x="83193" y="147002"/>
                    <a:pt x="101367" y="148617"/>
                  </a:cubicBezTo>
                  <a:lnTo>
                    <a:pt x="101367" y="65424"/>
                  </a:lnTo>
                  <a:cubicBezTo>
                    <a:pt x="83193" y="67039"/>
                    <a:pt x="69866" y="70674"/>
                    <a:pt x="61385" y="77135"/>
                  </a:cubicBezTo>
                  <a:close/>
                  <a:moveTo>
                    <a:pt x="143771" y="148213"/>
                  </a:moveTo>
                  <a:cubicBezTo>
                    <a:pt x="161944" y="146598"/>
                    <a:pt x="175271" y="142559"/>
                    <a:pt x="183752" y="136098"/>
                  </a:cubicBezTo>
                  <a:cubicBezTo>
                    <a:pt x="192233" y="129636"/>
                    <a:pt x="196271" y="119944"/>
                    <a:pt x="196271" y="106213"/>
                  </a:cubicBezTo>
                  <a:cubicBezTo>
                    <a:pt x="196271" y="92886"/>
                    <a:pt x="192233" y="82789"/>
                    <a:pt x="183752" y="76732"/>
                  </a:cubicBezTo>
                  <a:cubicBezTo>
                    <a:pt x="175271" y="70674"/>
                    <a:pt x="161944" y="66635"/>
                    <a:pt x="143771" y="65020"/>
                  </a:cubicBezTo>
                  <a:lnTo>
                    <a:pt x="143771" y="148213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40"/>
              <a:endParaRPr lang="ru-RU" sz="2400">
                <a:solidFill>
                  <a:prstClr val="black"/>
                </a:solidFill>
              </a:endParaRPr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xmlns="" id="{6783A37C-1C9D-E831-80AB-3CFEB644C877}"/>
                </a:ext>
              </a:extLst>
            </p:cNvPr>
            <p:cNvSpPr/>
            <p:nvPr/>
          </p:nvSpPr>
          <p:spPr>
            <a:xfrm>
              <a:off x="10917068" y="518726"/>
              <a:ext cx="170828" cy="213233"/>
            </a:xfrm>
            <a:custGeom>
              <a:avLst/>
              <a:gdLst>
                <a:gd name="connsiteX0" fmla="*/ 76328 w 170828"/>
                <a:gd name="connsiteY0" fmla="*/ 0 h 213233"/>
                <a:gd name="connsiteX1" fmla="*/ 114290 w 170828"/>
                <a:gd name="connsiteY1" fmla="*/ 2827 h 213233"/>
                <a:gd name="connsiteX2" fmla="*/ 143367 w 170828"/>
                <a:gd name="connsiteY2" fmla="*/ 12923 h 213233"/>
                <a:gd name="connsiteX3" fmla="*/ 163963 w 170828"/>
                <a:gd name="connsiteY3" fmla="*/ 35943 h 213233"/>
                <a:gd name="connsiteX4" fmla="*/ 170829 w 170828"/>
                <a:gd name="connsiteY4" fmla="*/ 74712 h 213233"/>
                <a:gd name="connsiteX5" fmla="*/ 165983 w 170828"/>
                <a:gd name="connsiteY5" fmla="*/ 107424 h 213233"/>
                <a:gd name="connsiteX6" fmla="*/ 153059 w 170828"/>
                <a:gd name="connsiteY6" fmla="*/ 129232 h 213233"/>
                <a:gd name="connsiteX7" fmla="*/ 132463 w 170828"/>
                <a:gd name="connsiteY7" fmla="*/ 142155 h 213233"/>
                <a:gd name="connsiteX8" fmla="*/ 107020 w 170828"/>
                <a:gd name="connsiteY8" fmla="*/ 148213 h 213233"/>
                <a:gd name="connsiteX9" fmla="*/ 76328 w 170828"/>
                <a:gd name="connsiteY9" fmla="*/ 149829 h 213233"/>
                <a:gd name="connsiteX10" fmla="*/ 48462 w 170828"/>
                <a:gd name="connsiteY10" fmla="*/ 149829 h 213233"/>
                <a:gd name="connsiteX11" fmla="*/ 48462 w 170828"/>
                <a:gd name="connsiteY11" fmla="*/ 213233 h 213233"/>
                <a:gd name="connsiteX12" fmla="*/ 0 w 170828"/>
                <a:gd name="connsiteY12" fmla="*/ 213233 h 213233"/>
                <a:gd name="connsiteX13" fmla="*/ 0 w 170828"/>
                <a:gd name="connsiteY13" fmla="*/ 0 h 213233"/>
                <a:gd name="connsiteX14" fmla="*/ 76328 w 170828"/>
                <a:gd name="connsiteY14" fmla="*/ 0 h 213233"/>
                <a:gd name="connsiteX15" fmla="*/ 79155 w 170828"/>
                <a:gd name="connsiteY15" fmla="*/ 107424 h 213233"/>
                <a:gd name="connsiteX16" fmla="*/ 112674 w 170828"/>
                <a:gd name="connsiteY16" fmla="*/ 101367 h 213233"/>
                <a:gd name="connsiteX17" fmla="*/ 122367 w 170828"/>
                <a:gd name="connsiteY17" fmla="*/ 74712 h 213233"/>
                <a:gd name="connsiteX18" fmla="*/ 112674 w 170828"/>
                <a:gd name="connsiteY18" fmla="*/ 48462 h 213233"/>
                <a:gd name="connsiteX19" fmla="*/ 79155 w 170828"/>
                <a:gd name="connsiteY19" fmla="*/ 42404 h 213233"/>
                <a:gd name="connsiteX20" fmla="*/ 48058 w 170828"/>
                <a:gd name="connsiteY20" fmla="*/ 42404 h 213233"/>
                <a:gd name="connsiteX21" fmla="*/ 48058 w 170828"/>
                <a:gd name="connsiteY21" fmla="*/ 107424 h 213233"/>
                <a:gd name="connsiteX22" fmla="*/ 79155 w 170828"/>
                <a:gd name="connsiteY22" fmla="*/ 107424 h 21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0828" h="213233">
                  <a:moveTo>
                    <a:pt x="76328" y="0"/>
                  </a:moveTo>
                  <a:cubicBezTo>
                    <a:pt x="91270" y="0"/>
                    <a:pt x="103790" y="808"/>
                    <a:pt x="114290" y="2827"/>
                  </a:cubicBezTo>
                  <a:cubicBezTo>
                    <a:pt x="124790" y="4442"/>
                    <a:pt x="134482" y="8077"/>
                    <a:pt x="143367" y="12923"/>
                  </a:cubicBezTo>
                  <a:cubicBezTo>
                    <a:pt x="152656" y="17769"/>
                    <a:pt x="159521" y="25443"/>
                    <a:pt x="163963" y="35943"/>
                  </a:cubicBezTo>
                  <a:cubicBezTo>
                    <a:pt x="168406" y="46039"/>
                    <a:pt x="170829" y="58962"/>
                    <a:pt x="170829" y="74712"/>
                  </a:cubicBezTo>
                  <a:cubicBezTo>
                    <a:pt x="170829" y="87232"/>
                    <a:pt x="169213" y="98136"/>
                    <a:pt x="165983" y="107424"/>
                  </a:cubicBezTo>
                  <a:cubicBezTo>
                    <a:pt x="162752" y="116309"/>
                    <a:pt x="158309" y="123578"/>
                    <a:pt x="153059" y="129232"/>
                  </a:cubicBezTo>
                  <a:cubicBezTo>
                    <a:pt x="147809" y="134482"/>
                    <a:pt x="140944" y="138925"/>
                    <a:pt x="132463" y="142155"/>
                  </a:cubicBezTo>
                  <a:cubicBezTo>
                    <a:pt x="123982" y="145386"/>
                    <a:pt x="115501" y="147406"/>
                    <a:pt x="107020" y="148213"/>
                  </a:cubicBezTo>
                  <a:cubicBezTo>
                    <a:pt x="98540" y="149021"/>
                    <a:pt x="88039" y="149829"/>
                    <a:pt x="76328" y="149829"/>
                  </a:cubicBezTo>
                  <a:lnTo>
                    <a:pt x="48462" y="149829"/>
                  </a:lnTo>
                  <a:lnTo>
                    <a:pt x="48462" y="213233"/>
                  </a:lnTo>
                  <a:lnTo>
                    <a:pt x="0" y="213233"/>
                  </a:lnTo>
                  <a:lnTo>
                    <a:pt x="0" y="0"/>
                  </a:lnTo>
                  <a:lnTo>
                    <a:pt x="76328" y="0"/>
                  </a:lnTo>
                  <a:close/>
                  <a:moveTo>
                    <a:pt x="79155" y="107424"/>
                  </a:moveTo>
                  <a:cubicBezTo>
                    <a:pt x="94905" y="107424"/>
                    <a:pt x="106213" y="105405"/>
                    <a:pt x="112674" y="101367"/>
                  </a:cubicBezTo>
                  <a:cubicBezTo>
                    <a:pt x="119136" y="97328"/>
                    <a:pt x="122367" y="88443"/>
                    <a:pt x="122367" y="74712"/>
                  </a:cubicBezTo>
                  <a:cubicBezTo>
                    <a:pt x="122367" y="60981"/>
                    <a:pt x="119136" y="52097"/>
                    <a:pt x="112674" y="48462"/>
                  </a:cubicBezTo>
                  <a:cubicBezTo>
                    <a:pt x="106213" y="44827"/>
                    <a:pt x="94905" y="42404"/>
                    <a:pt x="79155" y="42404"/>
                  </a:cubicBezTo>
                  <a:lnTo>
                    <a:pt x="48058" y="42404"/>
                  </a:lnTo>
                  <a:lnTo>
                    <a:pt x="48058" y="107424"/>
                  </a:lnTo>
                  <a:lnTo>
                    <a:pt x="79155" y="107424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40"/>
              <a:endParaRPr lang="ru-RU" sz="2400">
                <a:solidFill>
                  <a:prstClr val="black"/>
                </a:solidFill>
              </a:endParaRPr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xmlns="" id="{89F4CA76-5868-09B0-472F-1912E0C3BFB5}"/>
                </a:ext>
              </a:extLst>
            </p:cNvPr>
            <p:cNvSpPr/>
            <p:nvPr/>
          </p:nvSpPr>
          <p:spPr>
            <a:xfrm>
              <a:off x="11079012" y="518726"/>
              <a:ext cx="222521" cy="212829"/>
            </a:xfrm>
            <a:custGeom>
              <a:avLst/>
              <a:gdLst>
                <a:gd name="connsiteX0" fmla="*/ 173656 w 222521"/>
                <a:gd name="connsiteY0" fmla="*/ 212829 h 212829"/>
                <a:gd name="connsiteX1" fmla="*/ 154271 w 222521"/>
                <a:gd name="connsiteY1" fmla="*/ 144579 h 212829"/>
                <a:gd name="connsiteX2" fmla="*/ 67847 w 222521"/>
                <a:gd name="connsiteY2" fmla="*/ 144579 h 212829"/>
                <a:gd name="connsiteX3" fmla="*/ 48866 w 222521"/>
                <a:gd name="connsiteY3" fmla="*/ 212829 h 212829"/>
                <a:gd name="connsiteX4" fmla="*/ 0 w 222521"/>
                <a:gd name="connsiteY4" fmla="*/ 212829 h 212829"/>
                <a:gd name="connsiteX5" fmla="*/ 61385 w 222521"/>
                <a:gd name="connsiteY5" fmla="*/ 0 h 212829"/>
                <a:gd name="connsiteX6" fmla="*/ 161136 w 222521"/>
                <a:gd name="connsiteY6" fmla="*/ 0 h 212829"/>
                <a:gd name="connsiteX7" fmla="*/ 222522 w 222521"/>
                <a:gd name="connsiteY7" fmla="*/ 212829 h 212829"/>
                <a:gd name="connsiteX8" fmla="*/ 173656 w 222521"/>
                <a:gd name="connsiteY8" fmla="*/ 212829 h 212829"/>
                <a:gd name="connsiteX9" fmla="*/ 79559 w 222521"/>
                <a:gd name="connsiteY9" fmla="*/ 102578 h 212829"/>
                <a:gd name="connsiteX10" fmla="*/ 142155 w 222521"/>
                <a:gd name="connsiteY10" fmla="*/ 102578 h 212829"/>
                <a:gd name="connsiteX11" fmla="*/ 116713 w 222521"/>
                <a:gd name="connsiteY11" fmla="*/ 12519 h 212829"/>
                <a:gd name="connsiteX12" fmla="*/ 104597 w 222521"/>
                <a:gd name="connsiteY12" fmla="*/ 12519 h 212829"/>
                <a:gd name="connsiteX13" fmla="*/ 79559 w 222521"/>
                <a:gd name="connsiteY13" fmla="*/ 102578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521" h="212829">
                  <a:moveTo>
                    <a:pt x="173656" y="212829"/>
                  </a:moveTo>
                  <a:lnTo>
                    <a:pt x="154271" y="144579"/>
                  </a:lnTo>
                  <a:lnTo>
                    <a:pt x="67847" y="144579"/>
                  </a:lnTo>
                  <a:lnTo>
                    <a:pt x="48866" y="212829"/>
                  </a:lnTo>
                  <a:lnTo>
                    <a:pt x="0" y="212829"/>
                  </a:lnTo>
                  <a:lnTo>
                    <a:pt x="61385" y="0"/>
                  </a:lnTo>
                  <a:lnTo>
                    <a:pt x="161136" y="0"/>
                  </a:lnTo>
                  <a:lnTo>
                    <a:pt x="222522" y="212829"/>
                  </a:lnTo>
                  <a:lnTo>
                    <a:pt x="173656" y="212829"/>
                  </a:lnTo>
                  <a:close/>
                  <a:moveTo>
                    <a:pt x="79559" y="102578"/>
                  </a:moveTo>
                  <a:lnTo>
                    <a:pt x="142155" y="102578"/>
                  </a:lnTo>
                  <a:lnTo>
                    <a:pt x="116713" y="12519"/>
                  </a:lnTo>
                  <a:lnTo>
                    <a:pt x="104597" y="12519"/>
                  </a:lnTo>
                  <a:lnTo>
                    <a:pt x="79559" y="102578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40"/>
              <a:endParaRPr lang="ru-RU" sz="2400">
                <a:solidFill>
                  <a:prstClr val="black"/>
                </a:solidFill>
              </a:endParaRPr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xmlns="" id="{672B45B6-E049-E27B-FC07-274508F30C76}"/>
                </a:ext>
              </a:extLst>
            </p:cNvPr>
            <p:cNvSpPr/>
            <p:nvPr/>
          </p:nvSpPr>
          <p:spPr>
            <a:xfrm>
              <a:off x="11322130" y="519130"/>
              <a:ext cx="182944" cy="212829"/>
            </a:xfrm>
            <a:custGeom>
              <a:avLst/>
              <a:gdLst>
                <a:gd name="connsiteX0" fmla="*/ 182944 w 182944"/>
                <a:gd name="connsiteY0" fmla="*/ 134482 h 212829"/>
                <a:gd name="connsiteX1" fmla="*/ 182944 w 182944"/>
                <a:gd name="connsiteY1" fmla="*/ 176887 h 212829"/>
                <a:gd name="connsiteX2" fmla="*/ 159521 w 182944"/>
                <a:gd name="connsiteY2" fmla="*/ 176887 h 212829"/>
                <a:gd name="connsiteX3" fmla="*/ 159521 w 182944"/>
                <a:gd name="connsiteY3" fmla="*/ 212829 h 212829"/>
                <a:gd name="connsiteX4" fmla="*/ 111059 w 182944"/>
                <a:gd name="connsiteY4" fmla="*/ 212829 h 212829"/>
                <a:gd name="connsiteX5" fmla="*/ 111059 w 182944"/>
                <a:gd name="connsiteY5" fmla="*/ 176887 h 212829"/>
                <a:gd name="connsiteX6" fmla="*/ 0 w 182944"/>
                <a:gd name="connsiteY6" fmla="*/ 176887 h 212829"/>
                <a:gd name="connsiteX7" fmla="*/ 0 w 182944"/>
                <a:gd name="connsiteY7" fmla="*/ 88847 h 212829"/>
                <a:gd name="connsiteX8" fmla="*/ 60578 w 182944"/>
                <a:gd name="connsiteY8" fmla="*/ 60174 h 212829"/>
                <a:gd name="connsiteX9" fmla="*/ 85616 w 182944"/>
                <a:gd name="connsiteY9" fmla="*/ 0 h 212829"/>
                <a:gd name="connsiteX10" fmla="*/ 134078 w 182944"/>
                <a:gd name="connsiteY10" fmla="*/ 0 h 212829"/>
                <a:gd name="connsiteX11" fmla="*/ 100559 w 182944"/>
                <a:gd name="connsiteY11" fmla="*/ 86020 h 212829"/>
                <a:gd name="connsiteX12" fmla="*/ 12519 w 182944"/>
                <a:gd name="connsiteY12" fmla="*/ 131251 h 212829"/>
                <a:gd name="connsiteX13" fmla="*/ 12519 w 182944"/>
                <a:gd name="connsiteY13" fmla="*/ 143367 h 212829"/>
                <a:gd name="connsiteX14" fmla="*/ 42808 w 182944"/>
                <a:gd name="connsiteY14" fmla="*/ 134482 h 212829"/>
                <a:gd name="connsiteX15" fmla="*/ 111463 w 182944"/>
                <a:gd name="connsiteY15" fmla="*/ 134482 h 212829"/>
                <a:gd name="connsiteX16" fmla="*/ 111463 w 182944"/>
                <a:gd name="connsiteY16" fmla="*/ 87232 h 212829"/>
                <a:gd name="connsiteX17" fmla="*/ 159925 w 182944"/>
                <a:gd name="connsiteY17" fmla="*/ 87232 h 212829"/>
                <a:gd name="connsiteX18" fmla="*/ 159925 w 182944"/>
                <a:gd name="connsiteY18" fmla="*/ 134482 h 212829"/>
                <a:gd name="connsiteX19" fmla="*/ 182944 w 182944"/>
                <a:gd name="connsiteY19" fmla="*/ 134482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944" h="212829">
                  <a:moveTo>
                    <a:pt x="182944" y="134482"/>
                  </a:moveTo>
                  <a:lnTo>
                    <a:pt x="182944" y="176887"/>
                  </a:lnTo>
                  <a:lnTo>
                    <a:pt x="159521" y="176887"/>
                  </a:lnTo>
                  <a:lnTo>
                    <a:pt x="159521" y="212829"/>
                  </a:lnTo>
                  <a:lnTo>
                    <a:pt x="111059" y="212829"/>
                  </a:lnTo>
                  <a:lnTo>
                    <a:pt x="111059" y="176887"/>
                  </a:lnTo>
                  <a:lnTo>
                    <a:pt x="0" y="176887"/>
                  </a:lnTo>
                  <a:lnTo>
                    <a:pt x="0" y="88847"/>
                  </a:lnTo>
                  <a:cubicBezTo>
                    <a:pt x="25443" y="84809"/>
                    <a:pt x="45635" y="75116"/>
                    <a:pt x="60578" y="60174"/>
                  </a:cubicBezTo>
                  <a:cubicBezTo>
                    <a:pt x="75520" y="44827"/>
                    <a:pt x="83597" y="25039"/>
                    <a:pt x="85616" y="0"/>
                  </a:cubicBezTo>
                  <a:lnTo>
                    <a:pt x="134078" y="0"/>
                  </a:lnTo>
                  <a:cubicBezTo>
                    <a:pt x="132463" y="35135"/>
                    <a:pt x="121155" y="63808"/>
                    <a:pt x="100559" y="86020"/>
                  </a:cubicBezTo>
                  <a:cubicBezTo>
                    <a:pt x="79558" y="108636"/>
                    <a:pt x="50481" y="123578"/>
                    <a:pt x="12519" y="131251"/>
                  </a:cubicBezTo>
                  <a:lnTo>
                    <a:pt x="12519" y="143367"/>
                  </a:lnTo>
                  <a:lnTo>
                    <a:pt x="42808" y="134482"/>
                  </a:lnTo>
                  <a:lnTo>
                    <a:pt x="111463" y="134482"/>
                  </a:lnTo>
                  <a:lnTo>
                    <a:pt x="111463" y="87232"/>
                  </a:lnTo>
                  <a:lnTo>
                    <a:pt x="159925" y="87232"/>
                  </a:lnTo>
                  <a:lnTo>
                    <a:pt x="159925" y="134482"/>
                  </a:lnTo>
                  <a:lnTo>
                    <a:pt x="182944" y="134482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40"/>
              <a:endParaRPr lang="ru-RU" sz="2400">
                <a:solidFill>
                  <a:prstClr val="black"/>
                </a:solidFill>
              </a:endParaRPr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xmlns="" id="{043522D6-2982-CF32-CAB9-D9617E1C902E}"/>
                </a:ext>
              </a:extLst>
            </p:cNvPr>
            <p:cNvSpPr/>
            <p:nvPr/>
          </p:nvSpPr>
          <p:spPr>
            <a:xfrm>
              <a:off x="11502248" y="518726"/>
              <a:ext cx="165578" cy="212829"/>
            </a:xfrm>
            <a:custGeom>
              <a:avLst/>
              <a:gdLst>
                <a:gd name="connsiteX0" fmla="*/ 25039 w 165578"/>
                <a:gd name="connsiteY0" fmla="*/ 212829 h 212829"/>
                <a:gd name="connsiteX1" fmla="*/ 58558 w 165578"/>
                <a:gd name="connsiteY1" fmla="*/ 105001 h 212829"/>
                <a:gd name="connsiteX2" fmla="*/ 153463 w 165578"/>
                <a:gd name="connsiteY2" fmla="*/ 45635 h 212829"/>
                <a:gd name="connsiteX3" fmla="*/ 153463 w 165578"/>
                <a:gd name="connsiteY3" fmla="*/ 33520 h 212829"/>
                <a:gd name="connsiteX4" fmla="*/ 126405 w 165578"/>
                <a:gd name="connsiteY4" fmla="*/ 42404 h 212829"/>
                <a:gd name="connsiteX5" fmla="*/ 0 w 165578"/>
                <a:gd name="connsiteY5" fmla="*/ 42404 h 212829"/>
                <a:gd name="connsiteX6" fmla="*/ 0 w 165578"/>
                <a:gd name="connsiteY6" fmla="*/ 0 h 212829"/>
                <a:gd name="connsiteX7" fmla="*/ 165579 w 165578"/>
                <a:gd name="connsiteY7" fmla="*/ 0 h 212829"/>
                <a:gd name="connsiteX8" fmla="*/ 165579 w 165578"/>
                <a:gd name="connsiteY8" fmla="*/ 69866 h 212829"/>
                <a:gd name="connsiteX9" fmla="*/ 96924 w 165578"/>
                <a:gd name="connsiteY9" fmla="*/ 121963 h 212829"/>
                <a:gd name="connsiteX10" fmla="*/ 76328 w 165578"/>
                <a:gd name="connsiteY10" fmla="*/ 212829 h 212829"/>
                <a:gd name="connsiteX11" fmla="*/ 25039 w 165578"/>
                <a:gd name="connsiteY11" fmla="*/ 212829 h 21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578" h="212829">
                  <a:moveTo>
                    <a:pt x="25039" y="212829"/>
                  </a:moveTo>
                  <a:cubicBezTo>
                    <a:pt x="25039" y="168406"/>
                    <a:pt x="36347" y="132463"/>
                    <a:pt x="58558" y="105001"/>
                  </a:cubicBezTo>
                  <a:cubicBezTo>
                    <a:pt x="80770" y="77539"/>
                    <a:pt x="112270" y="57751"/>
                    <a:pt x="153463" y="45635"/>
                  </a:cubicBezTo>
                  <a:lnTo>
                    <a:pt x="153463" y="33520"/>
                  </a:lnTo>
                  <a:lnTo>
                    <a:pt x="126405" y="42404"/>
                  </a:lnTo>
                  <a:lnTo>
                    <a:pt x="0" y="42404"/>
                  </a:lnTo>
                  <a:lnTo>
                    <a:pt x="0" y="0"/>
                  </a:lnTo>
                  <a:lnTo>
                    <a:pt x="165579" y="0"/>
                  </a:lnTo>
                  <a:lnTo>
                    <a:pt x="165579" y="69866"/>
                  </a:lnTo>
                  <a:cubicBezTo>
                    <a:pt x="133674" y="82789"/>
                    <a:pt x="110655" y="100155"/>
                    <a:pt x="96924" y="121963"/>
                  </a:cubicBezTo>
                  <a:cubicBezTo>
                    <a:pt x="83193" y="143771"/>
                    <a:pt x="76328" y="174060"/>
                    <a:pt x="76328" y="212829"/>
                  </a:cubicBezTo>
                  <a:lnTo>
                    <a:pt x="25039" y="212829"/>
                  </a:lnTo>
                  <a:close/>
                </a:path>
              </a:pathLst>
            </a:custGeom>
            <a:grpFill/>
            <a:ln w="402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40"/>
              <a:endParaRPr lang="ru-RU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8F211F26-F226-D08C-C8D7-26BD44F2F5D4}"/>
              </a:ext>
            </a:extLst>
          </p:cNvPr>
          <p:cNvGrpSpPr/>
          <p:nvPr/>
        </p:nvGrpSpPr>
        <p:grpSpPr>
          <a:xfrm>
            <a:off x="731044" y="1294231"/>
            <a:ext cx="5198945" cy="1747136"/>
            <a:chOff x="515938" y="3524784"/>
            <a:chExt cx="5414961" cy="119033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80C745A-1326-A16C-A80D-2370C0627BFE}"/>
                </a:ext>
              </a:extLst>
            </p:cNvPr>
            <p:cNvSpPr txBox="1"/>
            <p:nvPr/>
          </p:nvSpPr>
          <p:spPr>
            <a:xfrm>
              <a:off x="516350" y="3970364"/>
              <a:ext cx="5414549" cy="74475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ru-RU"/>
              </a:defPPr>
              <a:lvl1pPr>
                <a:lnSpc>
                  <a:spcPct val="107000"/>
                </a:lnSpc>
                <a:spcAft>
                  <a:spcPts val="800"/>
                </a:spcAft>
                <a:defRPr sz="11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pPr defTabSz="1219140"/>
              <a:r>
                <a:rPr lang="ru-RU" sz="1400" dirty="0">
                  <a:solidFill>
                    <a:prstClr val="black"/>
                  </a:solidFill>
                  <a:latin typeface="Open Sans" charset="0"/>
                  <a:cs typeface="Open Sans" charset="0"/>
                </a:rPr>
                <a:t>П</a:t>
              </a:r>
              <a:r>
                <a:rPr lang="ru-RU" sz="1400" dirty="0" smtClean="0">
                  <a:solidFill>
                    <a:prstClr val="black"/>
                  </a:solidFill>
                  <a:latin typeface="Open Sans" charset="0"/>
                  <a:cs typeface="Open Sans" charset="0"/>
                </a:rPr>
                <a:t>риглашаем </a:t>
              </a:r>
              <a:r>
                <a:rPr lang="ru-RU" sz="1400" dirty="0">
                  <a:solidFill>
                    <a:prstClr val="black"/>
                  </a:solidFill>
                  <a:latin typeface="Open Sans" charset="0"/>
                  <a:cs typeface="Open Sans" charset="0"/>
                </a:rPr>
                <a:t>подписаться  на Телеграм-канал цифрового блока 47-го региона "Цифра47" </a:t>
              </a:r>
              <a:endParaRPr lang="ru-RU" sz="1400" dirty="0">
                <a:solidFill>
                  <a:prstClr val="black"/>
                </a:solidFill>
                <a:latin typeface="Open Sans" charset="0"/>
                <a:cs typeface="Open Sans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endParaRPr>
            </a:p>
            <a:p>
              <a:pPr defTabSz="1219140"/>
              <a:r>
                <a:rPr lang="ru-RU" dirty="0">
                  <a:solidFill>
                    <a:prstClr val="black"/>
                  </a:solidFill>
                  <a:latin typeface="Open Sans" charset="0"/>
                  <a:cs typeface="Open Sans" charset="0"/>
                </a:rPr>
                <a:t>	</a:t>
              </a:r>
              <a:endParaRPr lang="en-US" dirty="0">
                <a:solidFill>
                  <a:prstClr val="black"/>
                </a:solidFill>
                <a:latin typeface="Open Sans" charset="0"/>
                <a:cs typeface="Open Sans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94B0695-42A3-9B84-9CCC-0B9EE90BEBD1}"/>
                </a:ext>
              </a:extLst>
            </p:cNvPr>
            <p:cNvSpPr txBox="1"/>
            <p:nvPr/>
          </p:nvSpPr>
          <p:spPr>
            <a:xfrm>
              <a:off x="515938" y="3524784"/>
              <a:ext cx="5414961" cy="19920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defTabSz="1219140"/>
              <a:r>
                <a:rPr lang="ru-RU" b="1" dirty="0">
                  <a:solidFill>
                    <a:srgbClr val="E53014"/>
                  </a:solidFill>
                  <a:latin typeface="Open Sans" charset="0"/>
                  <a:cs typeface="Open Sans" charset="0"/>
                </a:rPr>
                <a:t>ТЕЛЕГРАМ-КАНАЛ</a:t>
              </a: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7" y="2388785"/>
            <a:ext cx="2589401" cy="25894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13" y="4872240"/>
            <a:ext cx="4390884" cy="1200593"/>
          </a:xfrm>
          <a:prstGeom prst="rect">
            <a:avLst/>
          </a:prstGeom>
        </p:spPr>
      </p:pic>
      <p:sp>
        <p:nvSpPr>
          <p:cNvPr id="20" name="Номер слайда 44">
            <a:extLst>
              <a:ext uri="{FF2B5EF4-FFF2-40B4-BE49-F238E27FC236}">
                <a16:creationId xmlns:a16="http://schemas.microsoft.com/office/drawing/2014/main" xmlns="" id="{3C6EB1C6-A7DC-0A1D-4B45-EC5BB972216A}"/>
              </a:ext>
            </a:extLst>
          </p:cNvPr>
          <p:cNvSpPr txBox="1">
            <a:spLocks/>
          </p:cNvSpPr>
          <p:nvPr/>
        </p:nvSpPr>
        <p:spPr>
          <a:xfrm>
            <a:off x="11220454" y="6356352"/>
            <a:ext cx="9653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10">
              <a:defRPr/>
            </a:pPr>
            <a:fld id="{544501B5-3382-4675-85FB-44706BBCC97F}" type="slidenum">
              <a:rPr lang="ru-RU" sz="2400">
                <a:solidFill>
                  <a:prstClr val="white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 defTabSz="1219110">
                <a:defRPr/>
              </a:pPr>
              <a:t>29</a:t>
            </a:fld>
            <a:endParaRPr lang="ru-RU" sz="2400" dirty="0">
              <a:solidFill>
                <a:prstClr val="white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5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DE6A48A-E61F-CDDF-FA90-C8BC88EA8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2161" y="6409516"/>
            <a:ext cx="723015" cy="365125"/>
          </a:xfrm>
        </p:spPr>
        <p:txBody>
          <a:bodyPr/>
          <a:lstStyle/>
          <a:p>
            <a:pPr>
              <a:defRPr/>
            </a:pPr>
            <a:fld id="{70C38C08-47C7-4847-B0BE-B9D8DEEB3D1B}" type="slidenum">
              <a:rPr lang="en-US" sz="200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</a:t>
            </a:fld>
            <a:endParaRPr lang="en-US" sz="20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736A04C-E1D3-BED3-EDA7-81507EEC7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53637" y="341840"/>
            <a:ext cx="1700211" cy="54923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80832C2-7761-F720-E6B3-956ADEFFE9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14284" y="6197603"/>
            <a:ext cx="12220575" cy="701180"/>
          </a:xfrm>
          <a:prstGeom prst="rect">
            <a:avLst/>
          </a:prstGeom>
        </p:spPr>
      </p:pic>
      <p:sp>
        <p:nvSpPr>
          <p:cNvPr id="32" name="Номер слайда 44">
            <a:extLst>
              <a:ext uri="{FF2B5EF4-FFF2-40B4-BE49-F238E27FC236}">
                <a16:creationId xmlns:a16="http://schemas.microsoft.com/office/drawing/2014/main" xmlns="" id="{3C6EB1C6-A7DC-0A1D-4B45-EC5BB972216A}"/>
              </a:ext>
            </a:extLst>
          </p:cNvPr>
          <p:cNvSpPr txBox="1">
            <a:spLocks/>
          </p:cNvSpPr>
          <p:nvPr/>
        </p:nvSpPr>
        <p:spPr>
          <a:xfrm>
            <a:off x="11220454" y="6356352"/>
            <a:ext cx="9653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10">
              <a:defRPr/>
            </a:pPr>
            <a:fld id="{544501B5-3382-4675-85FB-44706BBCC97F}" type="slidenum">
              <a:rPr lang="ru-RU" sz="2400">
                <a:solidFill>
                  <a:prstClr val="white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 defTabSz="1219110">
                <a:defRPr/>
              </a:pPr>
              <a:t>3</a:t>
            </a:fld>
            <a:endParaRPr lang="ru-RU" sz="2400" dirty="0">
              <a:solidFill>
                <a:prstClr val="white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355640" y="1063912"/>
            <a:ext cx="9864814" cy="893965"/>
            <a:chOff x="0" y="6262"/>
            <a:chExt cx="5540467" cy="15264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0" y="6262"/>
              <a:ext cx="5540467" cy="1526400"/>
            </a:xfrm>
            <a:prstGeom prst="rect">
              <a:avLst/>
            </a:prstGeom>
            <a:solidFill>
              <a:srgbClr val="2B328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0" y="6262"/>
              <a:ext cx="5540467" cy="15264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АИС «</a:t>
              </a:r>
              <a:r>
                <a:rPr lang="ru-RU" sz="2000" b="1" kern="1200" dirty="0" err="1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Межвед</a:t>
              </a:r>
              <a:r>
                <a:rPr lang="ru-RU" sz="2000" b="1" kern="1200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 ЛО» работает медленно : открытие дел и запросов.</a:t>
              </a:r>
              <a:endParaRPr lang="ru-RU" sz="2000" b="1" kern="120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534654" y="4126949"/>
            <a:ext cx="9506785" cy="12618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2024 </a:t>
            </a:r>
            <a:r>
              <a:rPr lang="ru-RU" dirty="0"/>
              <a:t>году в рамках работ по развитию </a:t>
            </a:r>
            <a:r>
              <a:rPr lang="ru-RU" dirty="0" smtClean="0"/>
              <a:t>ГИС ЛО </a:t>
            </a:r>
            <a:r>
              <a:rPr lang="ru-RU" dirty="0"/>
              <a:t>«Цифровая платформа «</a:t>
            </a:r>
            <a:r>
              <a:rPr lang="ru-RU" dirty="0" err="1"/>
              <a:t>Госуслуги</a:t>
            </a:r>
            <a:r>
              <a:rPr lang="ru-RU" dirty="0"/>
              <a:t>» </a:t>
            </a:r>
            <a:r>
              <a:rPr lang="ru-RU" dirty="0" smtClean="0"/>
              <a:t>запланирован </a:t>
            </a:r>
            <a:r>
              <a:rPr lang="ru-RU" dirty="0"/>
              <a:t>реинжиниринг архитектуры АИС «</a:t>
            </a:r>
            <a:r>
              <a:rPr lang="ru-RU" dirty="0" err="1"/>
              <a:t>Межвед</a:t>
            </a:r>
            <a:r>
              <a:rPr lang="ru-RU" dirty="0"/>
              <a:t> ЛО» для последующей модернизации алгоритмов обработки больших массивов данных и повышения производительности Платформы.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25131" y="2296836"/>
            <a:ext cx="9506785" cy="1261884"/>
          </a:xfrm>
          <a:prstGeom prst="rect">
            <a:avLst/>
          </a:prstGeom>
          <a:solidFill>
            <a:srgbClr val="42A6F8"/>
          </a:soli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Авторы вопроса</a:t>
            </a:r>
            <a:r>
              <a:rPr lang="ru-RU" b="1" dirty="0" smtClean="0"/>
              <a:t>: </a:t>
            </a:r>
            <a:r>
              <a:rPr lang="ru-RU" dirty="0" smtClean="0"/>
              <a:t>Гатчинский МР (Комитет </a:t>
            </a:r>
            <a:r>
              <a:rPr lang="ru-RU" dirty="0"/>
              <a:t>строительства и градостроительного развития </a:t>
            </a:r>
            <a:r>
              <a:rPr lang="ru-RU" dirty="0" smtClean="0"/>
              <a:t>территорий, МБУ </a:t>
            </a:r>
            <a:r>
              <a:rPr lang="ru-RU" dirty="0"/>
              <a:t>«Архитектурно-планировочный центр</a:t>
            </a:r>
            <a:r>
              <a:rPr lang="ru-RU" dirty="0" smtClean="0"/>
              <a:t>»), </a:t>
            </a:r>
            <a:r>
              <a:rPr lang="ru-RU" dirty="0" err="1" smtClean="0"/>
              <a:t>Лодейнопольский</a:t>
            </a:r>
            <a:r>
              <a:rPr lang="ru-RU" dirty="0" smtClean="0"/>
              <a:t> МР, Волосовский МР, </a:t>
            </a:r>
            <a:r>
              <a:rPr lang="ru-RU" dirty="0" err="1" smtClean="0"/>
              <a:t>Кингисеппский</a:t>
            </a:r>
            <a:r>
              <a:rPr lang="ru-RU" dirty="0" smtClean="0"/>
              <a:t> МР, </a:t>
            </a:r>
            <a:r>
              <a:rPr lang="ru-RU" dirty="0" err="1" smtClean="0"/>
              <a:t>Киришский</a:t>
            </a:r>
            <a:r>
              <a:rPr lang="ru-RU" dirty="0" smtClean="0"/>
              <a:t> МР, Ломоносовский МР, </a:t>
            </a:r>
            <a:r>
              <a:rPr lang="ru-RU" dirty="0" err="1" smtClean="0"/>
              <a:t>Лужский</a:t>
            </a:r>
            <a:r>
              <a:rPr lang="ru-RU" dirty="0" smtClean="0"/>
              <a:t> МР, </a:t>
            </a:r>
            <a:r>
              <a:rPr lang="ru-RU" dirty="0" err="1" smtClean="0"/>
              <a:t>Подпорожский</a:t>
            </a:r>
            <a:r>
              <a:rPr lang="ru-RU" dirty="0" smtClean="0"/>
              <a:t> МР, </a:t>
            </a:r>
            <a:r>
              <a:rPr lang="ru-RU" dirty="0" err="1" smtClean="0"/>
              <a:t>Сосновоборский</a:t>
            </a:r>
            <a:r>
              <a:rPr lang="ru-RU" dirty="0" smtClean="0"/>
              <a:t> ГО.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82104" y="232915"/>
            <a:ext cx="865646" cy="83099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1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16872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DE6A48A-E61F-CDDF-FA90-C8BC88EA8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2161" y="6409516"/>
            <a:ext cx="723015" cy="365125"/>
          </a:xfrm>
        </p:spPr>
        <p:txBody>
          <a:bodyPr/>
          <a:lstStyle/>
          <a:p>
            <a:pPr>
              <a:defRPr/>
            </a:pPr>
            <a:fld id="{70C38C08-47C7-4847-B0BE-B9D8DEEB3D1B}" type="slidenum">
              <a:rPr lang="en-US" sz="200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4</a:t>
            </a:fld>
            <a:endParaRPr lang="en-US" sz="20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736A04C-E1D3-BED3-EDA7-81507EEC7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53637" y="341840"/>
            <a:ext cx="1700211" cy="54923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80832C2-7761-F720-E6B3-956ADEFFE9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14284" y="6197603"/>
            <a:ext cx="12220575" cy="701180"/>
          </a:xfrm>
          <a:prstGeom prst="rect">
            <a:avLst/>
          </a:prstGeom>
        </p:spPr>
      </p:pic>
      <p:sp>
        <p:nvSpPr>
          <p:cNvPr id="32" name="Номер слайда 44">
            <a:extLst>
              <a:ext uri="{FF2B5EF4-FFF2-40B4-BE49-F238E27FC236}">
                <a16:creationId xmlns:a16="http://schemas.microsoft.com/office/drawing/2014/main" xmlns="" id="{3C6EB1C6-A7DC-0A1D-4B45-EC5BB972216A}"/>
              </a:ext>
            </a:extLst>
          </p:cNvPr>
          <p:cNvSpPr txBox="1">
            <a:spLocks/>
          </p:cNvSpPr>
          <p:nvPr/>
        </p:nvSpPr>
        <p:spPr>
          <a:xfrm>
            <a:off x="11220454" y="6356352"/>
            <a:ext cx="9653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10">
              <a:defRPr/>
            </a:pPr>
            <a:fld id="{544501B5-3382-4675-85FB-44706BBCC97F}" type="slidenum">
              <a:rPr lang="ru-RU" sz="2400">
                <a:solidFill>
                  <a:prstClr val="white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 defTabSz="1219110">
                <a:defRPr/>
              </a:pPr>
              <a:t>4</a:t>
            </a:fld>
            <a:endParaRPr lang="ru-RU" sz="2400" dirty="0">
              <a:solidFill>
                <a:prstClr val="white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577934" y="1063912"/>
            <a:ext cx="9036135" cy="1060163"/>
            <a:chOff x="0" y="6262"/>
            <a:chExt cx="5540467" cy="15264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0" y="6262"/>
              <a:ext cx="5540467" cy="1526400"/>
            </a:xfrm>
            <a:prstGeom prst="rect">
              <a:avLst/>
            </a:prstGeom>
            <a:solidFill>
              <a:srgbClr val="2B328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0" y="6262"/>
              <a:ext cx="5540467" cy="15264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Периодически заявки 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на услуги не закрываются – 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приходится заходить по несколько раз, чтобы проверить ушла заявка в архив или 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нет.</a:t>
              </a:r>
              <a:endParaRPr lang="ru-RU" sz="1800" b="1" kern="120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241323" y="4191971"/>
            <a:ext cx="7812314" cy="6771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Необходимо </a:t>
            </a:r>
            <a:r>
              <a:rPr lang="ru-RU" dirty="0" smtClean="0"/>
              <a:t>направить в </a:t>
            </a:r>
            <a:r>
              <a:rPr lang="ru-RU" dirty="0" err="1"/>
              <a:t>тех.поддержку</a:t>
            </a:r>
            <a:r>
              <a:rPr lang="ru-RU" dirty="0"/>
              <a:t> АИС «</a:t>
            </a:r>
            <a:r>
              <a:rPr lang="ru-RU" dirty="0" err="1"/>
              <a:t>Межвед</a:t>
            </a:r>
            <a:r>
              <a:rPr lang="ru-RU" dirty="0"/>
              <a:t> ЛО» номера </a:t>
            </a:r>
            <a:r>
              <a:rPr lang="ru-RU" dirty="0" smtClean="0"/>
              <a:t>дел для </a:t>
            </a:r>
            <a:r>
              <a:rPr lang="ru-RU" dirty="0"/>
              <a:t>проверки их обработки и выявления причин ошибки.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11728" y="2734784"/>
            <a:ext cx="6552634" cy="677108"/>
          </a:xfrm>
          <a:prstGeom prst="rect">
            <a:avLst/>
          </a:prstGeom>
          <a:solidFill>
            <a:srgbClr val="42A6F8"/>
          </a:soli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Автор </a:t>
            </a:r>
            <a:r>
              <a:rPr lang="ru-RU" b="1" dirty="0"/>
              <a:t>вопроса</a:t>
            </a:r>
            <a:r>
              <a:rPr lang="ru-RU" b="1" dirty="0" smtClean="0"/>
              <a:t>: </a:t>
            </a:r>
            <a:r>
              <a:rPr lang="ru-RU" dirty="0"/>
              <a:t>МБУ «Архитектурно-планировочный центр» </a:t>
            </a:r>
            <a:r>
              <a:rPr lang="ru-RU" dirty="0" smtClean="0"/>
              <a:t>Гатчинского МР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2104" y="232915"/>
            <a:ext cx="865646" cy="83099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/>
              <a:t>2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12697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DE6A48A-E61F-CDDF-FA90-C8BC88EA8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2161" y="6409516"/>
            <a:ext cx="723015" cy="365125"/>
          </a:xfrm>
        </p:spPr>
        <p:txBody>
          <a:bodyPr/>
          <a:lstStyle/>
          <a:p>
            <a:pPr>
              <a:defRPr/>
            </a:pPr>
            <a:fld id="{70C38C08-47C7-4847-B0BE-B9D8DEEB3D1B}" type="slidenum">
              <a:rPr lang="en-US" sz="200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5</a:t>
            </a:fld>
            <a:endParaRPr lang="en-US" sz="20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736A04C-E1D3-BED3-EDA7-81507EEC7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53637" y="341840"/>
            <a:ext cx="1700211" cy="54923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80832C2-7761-F720-E6B3-956ADEFFE9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14284" y="6197603"/>
            <a:ext cx="12220575" cy="701180"/>
          </a:xfrm>
          <a:prstGeom prst="rect">
            <a:avLst/>
          </a:prstGeom>
        </p:spPr>
      </p:pic>
      <p:sp>
        <p:nvSpPr>
          <p:cNvPr id="32" name="Номер слайда 44">
            <a:extLst>
              <a:ext uri="{FF2B5EF4-FFF2-40B4-BE49-F238E27FC236}">
                <a16:creationId xmlns:a16="http://schemas.microsoft.com/office/drawing/2014/main" xmlns="" id="{3C6EB1C6-A7DC-0A1D-4B45-EC5BB972216A}"/>
              </a:ext>
            </a:extLst>
          </p:cNvPr>
          <p:cNvSpPr txBox="1">
            <a:spLocks/>
          </p:cNvSpPr>
          <p:nvPr/>
        </p:nvSpPr>
        <p:spPr>
          <a:xfrm>
            <a:off x="11220454" y="6356352"/>
            <a:ext cx="9653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10">
              <a:defRPr/>
            </a:pPr>
            <a:fld id="{544501B5-3382-4675-85FB-44706BBCC97F}" type="slidenum">
              <a:rPr lang="ru-RU" sz="2400">
                <a:solidFill>
                  <a:prstClr val="white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 defTabSz="1219110">
                <a:defRPr/>
              </a:pPr>
              <a:t>5</a:t>
            </a:fld>
            <a:endParaRPr lang="ru-RU" sz="2400" dirty="0">
              <a:solidFill>
                <a:prstClr val="white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918031" y="983439"/>
            <a:ext cx="8464635" cy="893965"/>
            <a:chOff x="0" y="6262"/>
            <a:chExt cx="5540467" cy="15264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0" y="6262"/>
              <a:ext cx="5540467" cy="1526400"/>
            </a:xfrm>
            <a:prstGeom prst="rect">
              <a:avLst/>
            </a:prstGeom>
            <a:solidFill>
              <a:srgbClr val="2B328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0" y="6262"/>
              <a:ext cx="5540467" cy="15264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Ответы на межведомственные запросы 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не приходят/ приходят на 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4-5 день после 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направления</a:t>
              </a:r>
              <a:endParaRPr lang="ru-RU" sz="1800" b="1" kern="120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492204" y="3416385"/>
            <a:ext cx="9506785" cy="301621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соответствии с 210-ФЗ </a:t>
            </a:r>
            <a:r>
              <a:rPr lang="ru-RU" dirty="0"/>
              <a:t>срок ответа на </a:t>
            </a:r>
            <a:r>
              <a:rPr lang="ru-RU" dirty="0" smtClean="0"/>
              <a:t>межведомственный </a:t>
            </a:r>
            <a:r>
              <a:rPr lang="ru-RU" dirty="0"/>
              <a:t>запрос </a:t>
            </a:r>
            <a:r>
              <a:rPr lang="ru-RU" dirty="0" smtClean="0"/>
              <a:t>посредством СМЭВ составляет </a:t>
            </a:r>
            <a:r>
              <a:rPr lang="ru-RU" dirty="0"/>
              <a:t>5 рабочих дней, начиная со следующего дня после </a:t>
            </a:r>
            <a:r>
              <a:rPr lang="ru-RU" dirty="0" smtClean="0"/>
              <a:t>получения </a:t>
            </a:r>
            <a:r>
              <a:rPr lang="ru-RU" dirty="0"/>
              <a:t>запроса федеральным ведомством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Возможные причины </a:t>
            </a:r>
            <a:r>
              <a:rPr lang="ru-RU" dirty="0" err="1" smtClean="0"/>
              <a:t>непоступления</a:t>
            </a:r>
            <a:r>
              <a:rPr lang="ru-RU" dirty="0" smtClean="0"/>
              <a:t> ответов: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 smtClean="0"/>
              <a:t>федеральное ведомство-обладатель данных нарушило срок ответа на запрос;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 smtClean="0"/>
              <a:t>проблема </a:t>
            </a:r>
            <a:r>
              <a:rPr lang="ru-RU" dirty="0"/>
              <a:t>на федеральных каналах связи (</a:t>
            </a:r>
            <a:r>
              <a:rPr lang="ru-RU" dirty="0" smtClean="0"/>
              <a:t>входящие/исходящие </a:t>
            </a:r>
            <a:r>
              <a:rPr lang="ru-RU" dirty="0"/>
              <a:t>очереди сообщений, аварийные ситуации</a:t>
            </a:r>
            <a:r>
              <a:rPr lang="ru-RU" dirty="0" smtClean="0"/>
              <a:t>);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 smtClean="0"/>
              <a:t>технические проблемы </a:t>
            </a:r>
            <a:r>
              <a:rPr lang="ru-RU" dirty="0"/>
              <a:t>на уровне </a:t>
            </a:r>
            <a:r>
              <a:rPr lang="ru-RU" dirty="0" smtClean="0"/>
              <a:t>ЛО в </a:t>
            </a:r>
            <a:r>
              <a:rPr lang="ru-RU" dirty="0"/>
              <a:t>рамках </a:t>
            </a:r>
            <a:r>
              <a:rPr lang="ru-RU" dirty="0" smtClean="0"/>
              <a:t>сопровождения АИС «</a:t>
            </a:r>
            <a:r>
              <a:rPr lang="ru-RU" dirty="0" err="1" smtClean="0"/>
              <a:t>Межвед</a:t>
            </a:r>
            <a:r>
              <a:rPr lang="ru-RU" dirty="0" smtClean="0"/>
              <a:t> ЛО».</a:t>
            </a:r>
          </a:p>
          <a:p>
            <a:pPr algn="just"/>
            <a:r>
              <a:rPr lang="ru-RU" dirty="0" smtClean="0"/>
              <a:t>В </a:t>
            </a:r>
            <a:r>
              <a:rPr lang="ru-RU" dirty="0"/>
              <a:t>случае отсутствия ответа, необходимо </a:t>
            </a:r>
            <a:r>
              <a:rPr lang="ru-RU" u="sng" dirty="0" smtClean="0"/>
              <a:t>сообщать в тех. поддержку </a:t>
            </a:r>
            <a:r>
              <a:rPr lang="ru-RU" u="sng" dirty="0"/>
              <a:t>АИС </a:t>
            </a:r>
            <a:r>
              <a:rPr lang="ru-RU" u="sng" dirty="0" smtClean="0"/>
              <a:t>«</a:t>
            </a:r>
            <a:r>
              <a:rPr lang="ru-RU" u="sng" dirty="0" err="1" smtClean="0"/>
              <a:t>Межвед</a:t>
            </a:r>
            <a:r>
              <a:rPr lang="ru-RU" u="sng" dirty="0" smtClean="0"/>
              <a:t> ЛО» </a:t>
            </a:r>
            <a:r>
              <a:rPr lang="ru-RU" dirty="0"/>
              <a:t>для проверки проблемных запросов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59949" y="2151360"/>
            <a:ext cx="7780797" cy="969496"/>
          </a:xfrm>
          <a:prstGeom prst="rect">
            <a:avLst/>
          </a:prstGeom>
          <a:solidFill>
            <a:srgbClr val="42A6F8"/>
          </a:soli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Авторы </a:t>
            </a:r>
            <a:r>
              <a:rPr lang="ru-RU" b="1" dirty="0"/>
              <a:t>вопроса</a:t>
            </a:r>
            <a:r>
              <a:rPr lang="ru-RU" b="1" dirty="0" smtClean="0"/>
              <a:t>: </a:t>
            </a:r>
            <a:r>
              <a:rPr lang="ru-RU" dirty="0" err="1" smtClean="0"/>
              <a:t>Доможировского</a:t>
            </a:r>
            <a:r>
              <a:rPr lang="ru-RU" dirty="0" smtClean="0"/>
              <a:t> сельского поселения </a:t>
            </a:r>
            <a:r>
              <a:rPr lang="ru-RU" dirty="0" err="1" smtClean="0"/>
              <a:t>Лодейнопольского</a:t>
            </a:r>
            <a:r>
              <a:rPr lang="ru-RU" dirty="0" smtClean="0"/>
              <a:t> МР, </a:t>
            </a:r>
            <a:r>
              <a:rPr lang="ru-RU" dirty="0" err="1" smtClean="0"/>
              <a:t>Тосненский</a:t>
            </a:r>
            <a:r>
              <a:rPr lang="ru-RU" dirty="0" smtClean="0"/>
              <a:t> МР, Волосовский МР, </a:t>
            </a:r>
            <a:r>
              <a:rPr lang="ru-RU" dirty="0" err="1" smtClean="0"/>
              <a:t>Лужский</a:t>
            </a:r>
            <a:r>
              <a:rPr lang="ru-RU" dirty="0" smtClean="0"/>
              <a:t> МР, </a:t>
            </a:r>
            <a:r>
              <a:rPr lang="ru-RU" dirty="0" err="1" smtClean="0"/>
              <a:t>Подпорожский</a:t>
            </a:r>
            <a:r>
              <a:rPr lang="ru-RU" dirty="0" smtClean="0"/>
              <a:t> МР, </a:t>
            </a:r>
            <a:r>
              <a:rPr lang="ru-RU" dirty="0" err="1" smtClean="0"/>
              <a:t>Сосновоборский</a:t>
            </a:r>
            <a:r>
              <a:rPr lang="ru-RU" dirty="0" smtClean="0"/>
              <a:t> ГО.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2104" y="232915"/>
            <a:ext cx="865646" cy="83099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3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58055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DE6A48A-E61F-CDDF-FA90-C8BC88EA8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2161" y="6409516"/>
            <a:ext cx="723015" cy="365125"/>
          </a:xfrm>
        </p:spPr>
        <p:txBody>
          <a:bodyPr/>
          <a:lstStyle/>
          <a:p>
            <a:pPr>
              <a:defRPr/>
            </a:pPr>
            <a:fld id="{70C38C08-47C7-4847-B0BE-B9D8DEEB3D1B}" type="slidenum">
              <a:rPr lang="en-US" sz="200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6</a:t>
            </a:fld>
            <a:endParaRPr lang="en-US" sz="20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736A04C-E1D3-BED3-EDA7-81507EEC7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53637" y="218014"/>
            <a:ext cx="1700211" cy="54923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80832C2-7761-F720-E6B3-956ADEFFE9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14284" y="6197603"/>
            <a:ext cx="12220575" cy="701180"/>
          </a:xfrm>
          <a:prstGeom prst="rect">
            <a:avLst/>
          </a:prstGeom>
        </p:spPr>
      </p:pic>
      <p:sp>
        <p:nvSpPr>
          <p:cNvPr id="32" name="Номер слайда 44">
            <a:extLst>
              <a:ext uri="{FF2B5EF4-FFF2-40B4-BE49-F238E27FC236}">
                <a16:creationId xmlns:a16="http://schemas.microsoft.com/office/drawing/2014/main" xmlns="" id="{3C6EB1C6-A7DC-0A1D-4B45-EC5BB972216A}"/>
              </a:ext>
            </a:extLst>
          </p:cNvPr>
          <p:cNvSpPr txBox="1">
            <a:spLocks/>
          </p:cNvSpPr>
          <p:nvPr/>
        </p:nvSpPr>
        <p:spPr>
          <a:xfrm>
            <a:off x="11220454" y="6356352"/>
            <a:ext cx="9653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10">
              <a:defRPr/>
            </a:pPr>
            <a:fld id="{544501B5-3382-4675-85FB-44706BBCC97F}" type="slidenum">
              <a:rPr lang="ru-RU" sz="2400">
                <a:solidFill>
                  <a:prstClr val="white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 defTabSz="1219110">
                <a:defRPr/>
              </a:pPr>
              <a:t>6</a:t>
            </a:fld>
            <a:endParaRPr lang="ru-RU" sz="2400" dirty="0">
              <a:solidFill>
                <a:prstClr val="white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355640" y="724167"/>
            <a:ext cx="9864814" cy="1523936"/>
            <a:chOff x="0" y="-9662"/>
            <a:chExt cx="5540467" cy="190939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0" y="155844"/>
              <a:ext cx="5540467" cy="1526400"/>
            </a:xfrm>
            <a:prstGeom prst="rect">
              <a:avLst/>
            </a:prstGeom>
            <a:solidFill>
              <a:srgbClr val="2B328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0" y="-9662"/>
              <a:ext cx="5540467" cy="19093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Функционал АИС "</a:t>
              </a:r>
              <a:r>
                <a:rPr lang="ru-RU" sz="1800" b="1" dirty="0" err="1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Межвед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 ЛО" работает не полном размере, не все сведения возможно запросить.</a:t>
              </a:r>
              <a:endParaRPr lang="ru-RU" sz="1800" b="1" kern="120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109664" y="3181393"/>
            <a:ext cx="10210800" cy="301621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447675" indent="-266700" algn="just">
              <a:buFont typeface="+mj-lt"/>
              <a:buAutoNum type="arabicPeriod"/>
            </a:pPr>
            <a:r>
              <a:rPr lang="ru-RU" dirty="0" smtClean="0"/>
              <a:t>В случае некорректной работы </a:t>
            </a:r>
            <a:r>
              <a:rPr lang="ru-RU" b="1" dirty="0" smtClean="0"/>
              <a:t>реализованных</a:t>
            </a:r>
            <a:r>
              <a:rPr lang="ru-RU" dirty="0" smtClean="0"/>
              <a:t> в </a:t>
            </a:r>
            <a:r>
              <a:rPr lang="ru-RU" dirty="0"/>
              <a:t>АИС «</a:t>
            </a:r>
            <a:r>
              <a:rPr lang="ru-RU" dirty="0" err="1"/>
              <a:t>Межвед</a:t>
            </a:r>
            <a:r>
              <a:rPr lang="ru-RU" dirty="0"/>
              <a:t> ЛО» </a:t>
            </a:r>
            <a:r>
              <a:rPr lang="ru-RU" dirty="0" smtClean="0"/>
              <a:t>видов сведений необходимо </a:t>
            </a:r>
            <a:r>
              <a:rPr lang="ru-RU" dirty="0"/>
              <a:t>направить полные наименования проблемных видов сведений </a:t>
            </a:r>
            <a:r>
              <a:rPr lang="ru-RU" dirty="0" smtClean="0"/>
              <a:t>в </a:t>
            </a:r>
            <a:r>
              <a:rPr lang="ru-RU" dirty="0"/>
              <a:t>тех. поддержку АИС «</a:t>
            </a:r>
            <a:r>
              <a:rPr lang="ru-RU" dirty="0" err="1"/>
              <a:t>Межвед</a:t>
            </a:r>
            <a:r>
              <a:rPr lang="ru-RU" dirty="0"/>
              <a:t> </a:t>
            </a:r>
            <a:r>
              <a:rPr lang="ru-RU" dirty="0" smtClean="0"/>
              <a:t>ЛО».</a:t>
            </a:r>
          </a:p>
          <a:p>
            <a:pPr marL="447675" indent="-266700" algn="just">
              <a:buFont typeface="+mj-lt"/>
              <a:buAutoNum type="arabicPeriod"/>
            </a:pPr>
            <a:r>
              <a:rPr lang="ru-RU" dirty="0" smtClean="0"/>
              <a:t>Если </a:t>
            </a:r>
            <a:r>
              <a:rPr lang="ru-RU" dirty="0"/>
              <a:t>виды сведений в АИС </a:t>
            </a:r>
            <a:r>
              <a:rPr lang="ru-RU" dirty="0" smtClean="0"/>
              <a:t>«</a:t>
            </a:r>
            <a:r>
              <a:rPr lang="ru-RU" dirty="0" err="1" smtClean="0"/>
              <a:t>Межвед</a:t>
            </a:r>
            <a:r>
              <a:rPr lang="ru-RU" dirty="0" smtClean="0"/>
              <a:t> ЛО» </a:t>
            </a:r>
            <a:r>
              <a:rPr lang="ru-RU" b="1" dirty="0"/>
              <a:t>не </a:t>
            </a:r>
            <a:r>
              <a:rPr lang="ru-RU" b="1" dirty="0" smtClean="0"/>
              <a:t>реализованы</a:t>
            </a:r>
            <a:r>
              <a:rPr lang="ru-RU" dirty="0" smtClean="0"/>
              <a:t>, но существуют в продуктивной среде СМЭВ, </a:t>
            </a:r>
            <a:r>
              <a:rPr lang="ru-RU" dirty="0"/>
              <a:t>необходимо направить официальный запрос в КЦР ЛО, </a:t>
            </a:r>
            <a:r>
              <a:rPr lang="ru-RU" dirty="0" smtClean="0"/>
              <a:t>содержащий: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dirty="0" smtClean="0"/>
              <a:t>полное </a:t>
            </a:r>
            <a:r>
              <a:rPr lang="ru-RU" dirty="0"/>
              <a:t>наименование вида </a:t>
            </a:r>
            <a:r>
              <a:rPr lang="ru-RU" dirty="0" smtClean="0"/>
              <a:t>сведений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dirty="0" smtClean="0"/>
              <a:t>данные </a:t>
            </a:r>
            <a:r>
              <a:rPr lang="ru-RU" dirty="0"/>
              <a:t>ведомства-поставщика </a:t>
            </a:r>
            <a:r>
              <a:rPr lang="ru-RU" dirty="0" smtClean="0"/>
              <a:t>данных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dirty="0" smtClean="0"/>
              <a:t>идентификатор </a:t>
            </a:r>
            <a:r>
              <a:rPr lang="ru-RU" dirty="0"/>
              <a:t>вида </a:t>
            </a:r>
            <a:r>
              <a:rPr lang="ru-RU" dirty="0" smtClean="0"/>
              <a:t>сведений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dirty="0" smtClean="0"/>
              <a:t>нормативные </a:t>
            </a:r>
            <a:r>
              <a:rPr lang="ru-RU" dirty="0"/>
              <a:t>основания для работы </a:t>
            </a:r>
            <a:r>
              <a:rPr lang="ru-RU" dirty="0" smtClean="0"/>
              <a:t>ОМСУ ЛО с </a:t>
            </a:r>
            <a:r>
              <a:rPr lang="ru-RU" dirty="0"/>
              <a:t>данным видом </a:t>
            </a:r>
            <a:r>
              <a:rPr lang="ru-RU" dirty="0" smtClean="0"/>
              <a:t>сведений (административный регламент на </a:t>
            </a:r>
            <a:r>
              <a:rPr lang="ru-RU" dirty="0" err="1" smtClean="0"/>
              <a:t>гос.услугу</a:t>
            </a:r>
            <a:r>
              <a:rPr lang="ru-RU" dirty="0" smtClean="0"/>
              <a:t>, наименование </a:t>
            </a:r>
            <a:r>
              <a:rPr lang="ru-RU" dirty="0" err="1" smtClean="0"/>
              <a:t>гос.функций</a:t>
            </a:r>
            <a:r>
              <a:rPr lang="ru-RU" dirty="0" smtClean="0"/>
              <a:t>/полномочий и т.д.).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746638" y="2334223"/>
            <a:ext cx="6936852" cy="677108"/>
          </a:xfrm>
          <a:prstGeom prst="rect">
            <a:avLst/>
          </a:prstGeom>
          <a:solidFill>
            <a:srgbClr val="42A6F8"/>
          </a:soli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Автор </a:t>
            </a:r>
            <a:r>
              <a:rPr lang="ru-RU" b="1" dirty="0"/>
              <a:t>вопроса</a:t>
            </a:r>
            <a:r>
              <a:rPr lang="ru-RU" b="1" dirty="0" smtClean="0"/>
              <a:t>: </a:t>
            </a:r>
            <a:r>
              <a:rPr lang="ru-RU" dirty="0" smtClean="0"/>
              <a:t>Волосовский МР (Комитет </a:t>
            </a:r>
            <a:r>
              <a:rPr lang="ru-RU" dirty="0"/>
              <a:t>по управлению муниципальным </a:t>
            </a:r>
            <a:r>
              <a:rPr lang="ru-RU" dirty="0" smtClean="0"/>
              <a:t>имуществом)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2104" y="232915"/>
            <a:ext cx="865646" cy="83099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4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59390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DE6A48A-E61F-CDDF-FA90-C8BC88EA8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2161" y="6409516"/>
            <a:ext cx="723015" cy="365125"/>
          </a:xfrm>
        </p:spPr>
        <p:txBody>
          <a:bodyPr/>
          <a:lstStyle/>
          <a:p>
            <a:pPr>
              <a:defRPr/>
            </a:pPr>
            <a:fld id="{70C38C08-47C7-4847-B0BE-B9D8DEEB3D1B}" type="slidenum">
              <a:rPr lang="en-US" sz="200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7</a:t>
            </a:fld>
            <a:endParaRPr lang="en-US" sz="20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736A04C-E1D3-BED3-EDA7-81507EEC7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53637" y="218014"/>
            <a:ext cx="1700211" cy="54923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80832C2-7761-F720-E6B3-956ADEFFE9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14284" y="6197603"/>
            <a:ext cx="12220575" cy="701180"/>
          </a:xfrm>
          <a:prstGeom prst="rect">
            <a:avLst/>
          </a:prstGeom>
        </p:spPr>
      </p:pic>
      <p:sp>
        <p:nvSpPr>
          <p:cNvPr id="32" name="Номер слайда 44">
            <a:extLst>
              <a:ext uri="{FF2B5EF4-FFF2-40B4-BE49-F238E27FC236}">
                <a16:creationId xmlns:a16="http://schemas.microsoft.com/office/drawing/2014/main" xmlns="" id="{3C6EB1C6-A7DC-0A1D-4B45-EC5BB972216A}"/>
              </a:ext>
            </a:extLst>
          </p:cNvPr>
          <p:cNvSpPr txBox="1">
            <a:spLocks/>
          </p:cNvSpPr>
          <p:nvPr/>
        </p:nvSpPr>
        <p:spPr>
          <a:xfrm>
            <a:off x="11220454" y="6356352"/>
            <a:ext cx="9653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10">
              <a:defRPr/>
            </a:pPr>
            <a:fld id="{544501B5-3382-4675-85FB-44706BBCC97F}" type="slidenum">
              <a:rPr lang="ru-RU" sz="2400">
                <a:solidFill>
                  <a:prstClr val="white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 defTabSz="1219110">
                <a:defRPr/>
              </a:pPr>
              <a:t>7</a:t>
            </a:fld>
            <a:endParaRPr lang="ru-RU" sz="2400" dirty="0">
              <a:solidFill>
                <a:prstClr val="white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491331" y="442337"/>
            <a:ext cx="9950543" cy="2137873"/>
            <a:chOff x="-48149" y="-9662"/>
            <a:chExt cx="5588616" cy="190204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-48149" y="329537"/>
              <a:ext cx="5540467" cy="1223647"/>
            </a:xfrm>
            <a:prstGeom prst="rect">
              <a:avLst/>
            </a:prstGeom>
            <a:solidFill>
              <a:srgbClr val="2B328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0" y="-9662"/>
              <a:ext cx="5540467" cy="19020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1. Невозможно 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получить сведения о месте рождения, дате смерти 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ФЛ; частые 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сбои при получении сведений (выдает 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ошибку).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2. Невозможно 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получить актуальные паспортные данные по имеющимся старым паспортным данным.</a:t>
              </a:r>
              <a:endParaRPr lang="ru-RU" sz="1800" b="1" kern="120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4172795" y="2828660"/>
            <a:ext cx="4501886" cy="400110"/>
          </a:xfrm>
          <a:prstGeom prst="rect">
            <a:avLst/>
          </a:prstGeom>
          <a:solidFill>
            <a:srgbClr val="42A6F8"/>
          </a:soli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Автор </a:t>
            </a:r>
            <a:r>
              <a:rPr lang="ru-RU" sz="2000" b="1" dirty="0"/>
              <a:t>вопроса</a:t>
            </a:r>
            <a:r>
              <a:rPr lang="ru-RU" sz="2000" b="1" dirty="0" smtClean="0"/>
              <a:t>: </a:t>
            </a:r>
            <a:r>
              <a:rPr lang="ru-RU" sz="2000" dirty="0"/>
              <a:t>Волосовский МР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2104" y="232915"/>
            <a:ext cx="865646" cy="83099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5</a:t>
            </a:r>
            <a:endParaRPr lang="ru-RU" sz="4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55616" y="3642434"/>
            <a:ext cx="9336244" cy="184665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457200" indent="-276225" algn="just">
              <a:buFont typeface="+mj-lt"/>
              <a:buAutoNum type="arabicPeriod"/>
            </a:pPr>
            <a:r>
              <a:rPr lang="ru-RU" dirty="0" smtClean="0"/>
              <a:t>Для проверки корректности запросов сведений из ЕГР ЗАГС </a:t>
            </a:r>
            <a:r>
              <a:rPr lang="ru-RU" dirty="0"/>
              <a:t>о рождении и </a:t>
            </a:r>
            <a:r>
              <a:rPr lang="ru-RU" dirty="0" smtClean="0"/>
              <a:t>смерти необходимо направить в </a:t>
            </a:r>
            <a:r>
              <a:rPr lang="ru-RU" dirty="0" err="1"/>
              <a:t>тех.поддержку</a:t>
            </a:r>
            <a:r>
              <a:rPr lang="ru-RU" dirty="0"/>
              <a:t> АИС «</a:t>
            </a:r>
            <a:r>
              <a:rPr lang="ru-RU" dirty="0" err="1"/>
              <a:t>Межвед</a:t>
            </a:r>
            <a:r>
              <a:rPr lang="ru-RU" dirty="0"/>
              <a:t> ЛО» номера </a:t>
            </a:r>
            <a:r>
              <a:rPr lang="ru-RU" dirty="0" smtClean="0"/>
              <a:t>сформированных проблемных запросов.</a:t>
            </a:r>
          </a:p>
          <a:p>
            <a:pPr marL="457200" indent="-276225" algn="just">
              <a:buFont typeface="+mj-lt"/>
              <a:buAutoNum type="arabicPeriod"/>
            </a:pPr>
            <a:r>
              <a:rPr lang="ru-RU" dirty="0" smtClean="0"/>
              <a:t>В настоящее время в продуктивной среде СМЭВ отсутствует зарегистрированный вид сведений, позволяющий запрашивать актуальные паспортные данные на основании утративших актуальность.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34235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DE6A48A-E61F-CDDF-FA90-C8BC88EA8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2161" y="6409516"/>
            <a:ext cx="723015" cy="365125"/>
          </a:xfrm>
        </p:spPr>
        <p:txBody>
          <a:bodyPr/>
          <a:lstStyle/>
          <a:p>
            <a:pPr>
              <a:defRPr/>
            </a:pPr>
            <a:fld id="{70C38C08-47C7-4847-B0BE-B9D8DEEB3D1B}" type="slidenum">
              <a:rPr lang="en-US" sz="200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8</a:t>
            </a:fld>
            <a:endParaRPr lang="en-US" sz="20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736A04C-E1D3-BED3-EDA7-81507EEC7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53637" y="218014"/>
            <a:ext cx="1700211" cy="54923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80832C2-7761-F720-E6B3-956ADEFFE9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14284" y="6197603"/>
            <a:ext cx="12220575" cy="701180"/>
          </a:xfrm>
          <a:prstGeom prst="rect">
            <a:avLst/>
          </a:prstGeom>
        </p:spPr>
      </p:pic>
      <p:sp>
        <p:nvSpPr>
          <p:cNvPr id="32" name="Номер слайда 44">
            <a:extLst>
              <a:ext uri="{FF2B5EF4-FFF2-40B4-BE49-F238E27FC236}">
                <a16:creationId xmlns:a16="http://schemas.microsoft.com/office/drawing/2014/main" xmlns="" id="{3C6EB1C6-A7DC-0A1D-4B45-EC5BB972216A}"/>
              </a:ext>
            </a:extLst>
          </p:cNvPr>
          <p:cNvSpPr txBox="1">
            <a:spLocks/>
          </p:cNvSpPr>
          <p:nvPr/>
        </p:nvSpPr>
        <p:spPr>
          <a:xfrm>
            <a:off x="11220454" y="6356352"/>
            <a:ext cx="9653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10">
              <a:defRPr/>
            </a:pPr>
            <a:fld id="{544501B5-3382-4675-85FB-44706BBCC97F}" type="slidenum">
              <a:rPr lang="ru-RU" sz="2400">
                <a:solidFill>
                  <a:prstClr val="white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 defTabSz="1219110">
                <a:defRPr/>
              </a:pPr>
              <a:t>8</a:t>
            </a:fld>
            <a:endParaRPr lang="ru-RU" sz="2400" dirty="0">
              <a:solidFill>
                <a:prstClr val="white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355640" y="245571"/>
            <a:ext cx="9960064" cy="2305576"/>
            <a:chOff x="1" y="-415707"/>
            <a:chExt cx="5593963" cy="190939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1" y="110388"/>
              <a:ext cx="5540467" cy="850060"/>
            </a:xfrm>
            <a:prstGeom prst="rect">
              <a:avLst/>
            </a:prstGeom>
            <a:solidFill>
              <a:srgbClr val="2B328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53497" y="-415707"/>
              <a:ext cx="5540467" cy="19093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На запросы в МВД о регистрации граждан приходит ответ об отсутствии 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информации.</a:t>
              </a:r>
              <a:endParaRPr lang="ru-RU" sz="1800" b="1" kern="120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2272840" y="2212593"/>
            <a:ext cx="7780797" cy="677108"/>
          </a:xfrm>
          <a:prstGeom prst="rect">
            <a:avLst/>
          </a:prstGeom>
          <a:solidFill>
            <a:srgbClr val="42A6F8"/>
          </a:soli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Автор </a:t>
            </a:r>
            <a:r>
              <a:rPr lang="ru-RU" b="1" dirty="0"/>
              <a:t>вопроса</a:t>
            </a:r>
            <a:r>
              <a:rPr lang="ru-RU" b="1" dirty="0" smtClean="0"/>
              <a:t>: </a:t>
            </a:r>
            <a:r>
              <a:rPr lang="ru-RU" dirty="0" smtClean="0"/>
              <a:t>Волосовский МР, </a:t>
            </a:r>
            <a:r>
              <a:rPr lang="ru-RU" dirty="0" err="1" smtClean="0"/>
              <a:t>Лужский</a:t>
            </a:r>
            <a:r>
              <a:rPr lang="ru-RU" dirty="0" smtClean="0"/>
              <a:t> МР, Ломоносовский МР, </a:t>
            </a:r>
            <a:r>
              <a:rPr lang="ru-RU" dirty="0" err="1" smtClean="0"/>
              <a:t>Подпорожский</a:t>
            </a:r>
            <a:r>
              <a:rPr lang="ru-RU" dirty="0" smtClean="0"/>
              <a:t> МР, Форносовское городское поселение </a:t>
            </a:r>
            <a:r>
              <a:rPr lang="ru-RU" dirty="0" err="1" smtClean="0"/>
              <a:t>Тосненского</a:t>
            </a:r>
            <a:r>
              <a:rPr lang="ru-RU" dirty="0" smtClean="0"/>
              <a:t> МР.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2104" y="232915"/>
            <a:ext cx="865646" cy="83099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6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57848" y="3203615"/>
            <a:ext cx="10010779" cy="243143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Ответ </a:t>
            </a:r>
            <a:r>
              <a:rPr lang="ru-RU" dirty="0"/>
              <a:t>на </a:t>
            </a:r>
            <a:r>
              <a:rPr lang="ru-RU" dirty="0" smtClean="0"/>
              <a:t>запрос «данные </a:t>
            </a:r>
            <a:r>
              <a:rPr lang="ru-RU" dirty="0"/>
              <a:t>не </a:t>
            </a:r>
            <a:r>
              <a:rPr lang="ru-RU" dirty="0" smtClean="0"/>
              <a:t>найдены» является </a:t>
            </a:r>
            <a:r>
              <a:rPr lang="ru-RU" dirty="0"/>
              <a:t>валидным и полностью соответствует форматам видов сведений МВД РФ для тех случаев, когда указанная в запросе информация отсутствует в </a:t>
            </a:r>
            <a:r>
              <a:rPr lang="ru-RU" dirty="0" smtClean="0"/>
              <a:t>базе данных </a:t>
            </a:r>
            <a:r>
              <a:rPr lang="ru-RU" dirty="0"/>
              <a:t>МВД РФ. </a:t>
            </a:r>
            <a:endParaRPr lang="ru-RU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Возможные </a:t>
            </a:r>
            <a:r>
              <a:rPr lang="ru-RU" b="1" dirty="0" smtClean="0"/>
              <a:t>причины</a:t>
            </a:r>
            <a:r>
              <a:rPr lang="ru-RU" dirty="0" smtClean="0"/>
              <a:t>:</a:t>
            </a:r>
          </a:p>
          <a:p>
            <a:pPr marL="447675" indent="-180975" algn="just">
              <a:buFont typeface="Wingdings" panose="05000000000000000000" pitchFamily="2" charset="2"/>
              <a:buChar char="§"/>
            </a:pPr>
            <a:r>
              <a:rPr lang="ru-RU" dirty="0" smtClean="0"/>
              <a:t>данные </a:t>
            </a:r>
            <a:r>
              <a:rPr lang="ru-RU" dirty="0"/>
              <a:t>заполнены не </a:t>
            </a:r>
            <a:r>
              <a:rPr lang="ru-RU" dirty="0" smtClean="0"/>
              <a:t>в соответствии с рекомендациям </a:t>
            </a:r>
            <a:r>
              <a:rPr lang="ru-RU" dirty="0"/>
              <a:t>заполнения </a:t>
            </a:r>
            <a:r>
              <a:rPr lang="ru-RU" dirty="0" smtClean="0"/>
              <a:t>запросов МВД РФ;</a:t>
            </a:r>
          </a:p>
          <a:p>
            <a:pPr marL="447675" indent="-180975" algn="just">
              <a:buFont typeface="Wingdings" panose="05000000000000000000" pitchFamily="2" charset="2"/>
              <a:buChar char="§"/>
            </a:pPr>
            <a:r>
              <a:rPr lang="ru-RU" dirty="0" smtClean="0"/>
              <a:t>данные </a:t>
            </a:r>
            <a:r>
              <a:rPr lang="ru-RU" dirty="0"/>
              <a:t>в действительности </a:t>
            </a:r>
            <a:r>
              <a:rPr lang="ru-RU" dirty="0" smtClean="0"/>
              <a:t>отсутствуют в базе данных </a:t>
            </a:r>
            <a:r>
              <a:rPr lang="ru-RU" dirty="0"/>
              <a:t>МВД РФ (ответственность за наполнение и актуальность </a:t>
            </a:r>
            <a:r>
              <a:rPr lang="ru-RU" dirty="0" smtClean="0"/>
              <a:t>баз данных возложена </a:t>
            </a:r>
            <a:r>
              <a:rPr lang="ru-RU" dirty="0"/>
              <a:t>на МВД </a:t>
            </a:r>
            <a:r>
              <a:rPr lang="ru-RU" dirty="0" smtClean="0"/>
              <a:t>РФ);</a:t>
            </a:r>
          </a:p>
          <a:p>
            <a:pPr marL="447675" indent="-180975" algn="just">
              <a:buFont typeface="Wingdings" panose="05000000000000000000" pitchFamily="2" charset="2"/>
              <a:buChar char="§"/>
            </a:pPr>
            <a:r>
              <a:rPr lang="ru-RU" dirty="0" smtClean="0"/>
              <a:t>данные </a:t>
            </a:r>
            <a:r>
              <a:rPr lang="ru-RU" dirty="0"/>
              <a:t>заполнены с опечатками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10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DE6A48A-E61F-CDDF-FA90-C8BC88EA8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2161" y="6409516"/>
            <a:ext cx="723015" cy="365125"/>
          </a:xfrm>
        </p:spPr>
        <p:txBody>
          <a:bodyPr/>
          <a:lstStyle/>
          <a:p>
            <a:pPr>
              <a:defRPr/>
            </a:pPr>
            <a:fld id="{70C38C08-47C7-4847-B0BE-B9D8DEEB3D1B}" type="slidenum">
              <a:rPr lang="en-US" sz="200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9</a:t>
            </a:fld>
            <a:endParaRPr lang="en-US" sz="20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736A04C-E1D3-BED3-EDA7-81507EEC7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53637" y="218014"/>
            <a:ext cx="1700211" cy="54923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80832C2-7761-F720-E6B3-956ADEFFE9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14284" y="6197603"/>
            <a:ext cx="12220575" cy="701180"/>
          </a:xfrm>
          <a:prstGeom prst="rect">
            <a:avLst/>
          </a:prstGeom>
        </p:spPr>
      </p:pic>
      <p:sp>
        <p:nvSpPr>
          <p:cNvPr id="32" name="Номер слайда 44">
            <a:extLst>
              <a:ext uri="{FF2B5EF4-FFF2-40B4-BE49-F238E27FC236}">
                <a16:creationId xmlns:a16="http://schemas.microsoft.com/office/drawing/2014/main" xmlns="" id="{3C6EB1C6-A7DC-0A1D-4B45-EC5BB972216A}"/>
              </a:ext>
            </a:extLst>
          </p:cNvPr>
          <p:cNvSpPr txBox="1">
            <a:spLocks/>
          </p:cNvSpPr>
          <p:nvPr/>
        </p:nvSpPr>
        <p:spPr>
          <a:xfrm>
            <a:off x="11220454" y="6356352"/>
            <a:ext cx="9653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10">
              <a:defRPr/>
            </a:pPr>
            <a:fld id="{544501B5-3382-4675-85FB-44706BBCC97F}" type="slidenum">
              <a:rPr lang="ru-RU" sz="2400">
                <a:solidFill>
                  <a:prstClr val="white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pPr algn="ctr" defTabSz="1219110">
                <a:defRPr/>
              </a:pPr>
              <a:t>9</a:t>
            </a:fld>
            <a:endParaRPr lang="ru-RU" sz="2400" dirty="0">
              <a:solidFill>
                <a:prstClr val="white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475081" y="877991"/>
            <a:ext cx="9398087" cy="1521560"/>
            <a:chOff x="0" y="-9662"/>
            <a:chExt cx="5540467" cy="190939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0" y="155844"/>
              <a:ext cx="5540467" cy="1526400"/>
            </a:xfrm>
            <a:prstGeom prst="rect">
              <a:avLst/>
            </a:prstGeom>
            <a:solidFill>
              <a:srgbClr val="2B328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0" y="-9662"/>
              <a:ext cx="5540467" cy="19093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Предложение: Отредактировать систему таким образом, чтобы функция загрузки файлов (кнопка 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«Добавить файл») 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осуществлялась с помощью 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«перетаскивания» </a:t>
              </a:r>
              <a:r>
                <a:rPr lang="ru-RU" sz="1800" b="1" dirty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с компьютера мышью в окошке </a:t>
              </a:r>
              <a:r>
                <a:rPr lang="ru-RU" sz="1800" b="1" dirty="0" smtClean="0">
                  <a:solidFill>
                    <a:schemeClr val="bg1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«Принять решение».</a:t>
              </a:r>
              <a:endParaRPr lang="ru-RU" sz="1800" b="1" kern="1200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3614956" y="2848143"/>
            <a:ext cx="5614770" cy="384721"/>
          </a:xfrm>
          <a:prstGeom prst="rect">
            <a:avLst/>
          </a:prstGeom>
          <a:solidFill>
            <a:srgbClr val="42A6F8"/>
          </a:soli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Автор </a:t>
            </a:r>
            <a:r>
              <a:rPr lang="ru-RU" b="1" dirty="0"/>
              <a:t>вопроса</a:t>
            </a:r>
            <a:r>
              <a:rPr lang="ru-RU" b="1" dirty="0" smtClean="0"/>
              <a:t>: </a:t>
            </a:r>
            <a:r>
              <a:rPr lang="ru-RU" dirty="0" err="1" smtClean="0"/>
              <a:t>Кингисеппский</a:t>
            </a:r>
            <a:r>
              <a:rPr lang="ru-RU" dirty="0" smtClean="0"/>
              <a:t> МР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2104" y="232915"/>
            <a:ext cx="865646" cy="83099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7</a:t>
            </a:r>
            <a:endParaRPr lang="ru-RU" sz="4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62257" y="4004702"/>
            <a:ext cx="7223734" cy="67710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B7E5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Предложение будет рассмотрено при планировании </a:t>
            </a:r>
            <a:r>
              <a:rPr lang="ru-RU" dirty="0"/>
              <a:t>работ по развитию </a:t>
            </a:r>
            <a:r>
              <a:rPr lang="ru-RU" dirty="0" smtClean="0"/>
              <a:t>ГИС ЛО «Цифровая </a:t>
            </a:r>
            <a:r>
              <a:rPr lang="ru-RU" dirty="0"/>
              <a:t>платформа «</a:t>
            </a:r>
            <a:r>
              <a:rPr lang="ru-RU" dirty="0" err="1"/>
              <a:t>Госуслуги</a:t>
            </a:r>
            <a:r>
              <a:rPr lang="ru-RU" dirty="0" smtClean="0"/>
              <a:t>» в 2024 году.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74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5961</TotalTime>
  <Words>2283</Words>
  <Application>Microsoft Office PowerPoint</Application>
  <PresentationFormat>Произвольный</PresentationFormat>
  <Paragraphs>241</Paragraphs>
  <Slides>29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</vt:lpstr>
      <vt:lpstr>Calibri</vt:lpstr>
      <vt:lpstr>Open Sans</vt:lpstr>
      <vt:lpstr>Calibri Light</vt:lpstr>
      <vt:lpstr>Open Sans Bold</vt:lpstr>
      <vt:lpstr>PP Pangram Sans Semibold</vt:lpstr>
      <vt:lpstr>Wingdings</vt:lpstr>
      <vt:lpstr>Тема Office</vt:lpstr>
      <vt:lpstr>1_Тема Office</vt:lpstr>
      <vt:lpstr>Презентация PowerPoint</vt:lpstr>
      <vt:lpstr>Формат семинара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Справочная информация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Шеметева Алена Юрьевна</dc:creator>
  <cp:lastModifiedBy>Екатерина Дмитриевна Кулева</cp:lastModifiedBy>
  <cp:revision>219</cp:revision>
  <dcterms:created xsi:type="dcterms:W3CDTF">2023-03-23T10:13:19Z</dcterms:created>
  <dcterms:modified xsi:type="dcterms:W3CDTF">2023-08-09T06:25:40Z</dcterms:modified>
</cp:coreProperties>
</file>